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34"/>
  </p:notesMasterIdLst>
  <p:sldIdLst>
    <p:sldId id="390" r:id="rId2"/>
    <p:sldId id="353" r:id="rId3"/>
    <p:sldId id="354" r:id="rId4"/>
    <p:sldId id="388" r:id="rId5"/>
    <p:sldId id="389" r:id="rId6"/>
    <p:sldId id="365" r:id="rId7"/>
    <p:sldId id="366" r:id="rId8"/>
    <p:sldId id="377" r:id="rId9"/>
    <p:sldId id="369" r:id="rId10"/>
    <p:sldId id="370" r:id="rId11"/>
    <p:sldId id="372" r:id="rId12"/>
    <p:sldId id="371" r:id="rId13"/>
    <p:sldId id="373" r:id="rId14"/>
    <p:sldId id="379" r:id="rId15"/>
    <p:sldId id="374" r:id="rId16"/>
    <p:sldId id="382" r:id="rId17"/>
    <p:sldId id="381" r:id="rId18"/>
    <p:sldId id="375" r:id="rId19"/>
    <p:sldId id="380" r:id="rId20"/>
    <p:sldId id="364" r:id="rId21"/>
    <p:sldId id="394" r:id="rId22"/>
    <p:sldId id="362" r:id="rId23"/>
    <p:sldId id="383" r:id="rId24"/>
    <p:sldId id="345" r:id="rId25"/>
    <p:sldId id="392" r:id="rId26"/>
    <p:sldId id="346" r:id="rId27"/>
    <p:sldId id="348" r:id="rId28"/>
    <p:sldId id="350" r:id="rId29"/>
    <p:sldId id="391" r:id="rId30"/>
    <p:sldId id="393" r:id="rId31"/>
    <p:sldId id="395" r:id="rId32"/>
    <p:sldId id="384" r:id="rId33"/>
  </p:sldIdLst>
  <p:sldSz cx="9144000" cy="6858000" type="screen4x3"/>
  <p:notesSz cx="6834188" cy="99790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2319F3"/>
    <a:srgbClr val="FF7171"/>
    <a:srgbClr val="430D34"/>
    <a:srgbClr val="77188A"/>
    <a:srgbClr val="DD31B8"/>
    <a:srgbClr val="FFABAB"/>
    <a:srgbClr val="9A37E5"/>
    <a:srgbClr val="B71F59"/>
    <a:srgbClr val="6116F6"/>
    <a:srgbClr val="FFCC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147" autoAdjust="0"/>
    <p:restoredTop sz="99517" autoAdjust="0"/>
  </p:normalViewPr>
  <p:slideViewPr>
    <p:cSldViewPr>
      <p:cViewPr>
        <p:scale>
          <a:sx n="91" d="100"/>
          <a:sy n="91" d="100"/>
        </p:scale>
        <p:origin x="-1234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2226" cy="499430"/>
          </a:xfrm>
          <a:prstGeom prst="rect">
            <a:avLst/>
          </a:prstGeom>
        </p:spPr>
        <p:txBody>
          <a:bodyPr vert="horz" lIns="91915" tIns="45958" rIns="91915" bIns="4595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70366" y="0"/>
            <a:ext cx="2962226" cy="499430"/>
          </a:xfrm>
          <a:prstGeom prst="rect">
            <a:avLst/>
          </a:prstGeom>
        </p:spPr>
        <p:txBody>
          <a:bodyPr vert="horz" lIns="91915" tIns="45958" rIns="91915" bIns="45958" rtlCol="0"/>
          <a:lstStyle>
            <a:lvl1pPr algn="r">
              <a:defRPr sz="1200"/>
            </a:lvl1pPr>
          </a:lstStyle>
          <a:p>
            <a:fld id="{5CA36CC7-F2C3-4620-9B49-4F8808EE3E70}" type="datetimeFigureOut">
              <a:rPr lang="ru-RU" smtClean="0"/>
              <a:pPr/>
              <a:t>25.08.2021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2338" y="747713"/>
            <a:ext cx="4989512" cy="37417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915" tIns="45958" rIns="91915" bIns="4595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3100" y="4740596"/>
            <a:ext cx="5467989" cy="4490083"/>
          </a:xfrm>
          <a:prstGeom prst="rect">
            <a:avLst/>
          </a:prstGeom>
        </p:spPr>
        <p:txBody>
          <a:bodyPr vert="horz" lIns="91915" tIns="45958" rIns="91915" bIns="4595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78000"/>
            <a:ext cx="2962226" cy="499430"/>
          </a:xfrm>
          <a:prstGeom prst="rect">
            <a:avLst/>
          </a:prstGeom>
        </p:spPr>
        <p:txBody>
          <a:bodyPr vert="horz" lIns="91915" tIns="45958" rIns="91915" bIns="4595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70366" y="9478000"/>
            <a:ext cx="2962226" cy="499430"/>
          </a:xfrm>
          <a:prstGeom prst="rect">
            <a:avLst/>
          </a:prstGeom>
        </p:spPr>
        <p:txBody>
          <a:bodyPr vert="horz" lIns="91915" tIns="45958" rIns="91915" bIns="45958" rtlCol="0" anchor="b"/>
          <a:lstStyle>
            <a:lvl1pPr algn="r">
              <a:defRPr sz="1200"/>
            </a:lvl1pPr>
          </a:lstStyle>
          <a:p>
            <a:fld id="{8932C0A9-8FEF-4961-BE89-54AFD82D44C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19821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387A76-D300-48BF-BC4C-8A6B8567FDF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387A76-D300-48BF-BC4C-8A6B8567FDF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387A76-D300-48BF-BC4C-8A6B8567FDF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387A76-D300-48BF-BC4C-8A6B8567FDF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387A76-D300-48BF-BC4C-8A6B8567FDF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387A76-D300-48BF-BC4C-8A6B8567FDF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387A76-D300-48BF-BC4C-8A6B8567FDF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387A76-D300-48BF-BC4C-8A6B8567FDF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387A76-D300-48BF-BC4C-8A6B8567FDF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387A76-D300-48BF-BC4C-8A6B8567FDF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387A76-D300-48BF-BC4C-8A6B8567FDF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387A76-D300-48BF-BC4C-8A6B8567FDF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F387A76-D300-48BF-BC4C-8A6B8567FDF9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C21D6A-C99B-4D3B-B9DA-14C459696D16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0422C84-E441-45F6-BFAE-B544B9060EE4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21D069-9E5C-4378-9A5E-9F6DAD6A56E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21D069-9E5C-4378-9A5E-9F6DAD6A56E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21D069-9E5C-4378-9A5E-9F6DAD6A56E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21D069-9E5C-4378-9A5E-9F6DAD6A56E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9D3E8-443B-4583-91DE-55823F2ACE8F}" type="datetime1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F6E55-2D79-4620-964B-D517EFDB34DD}" type="datetime1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AA814-7DDA-4FA0-A2F9-681152699B6C}" type="datetime1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A83A5-E28E-461E-8029-D93EB8516EBA}" type="datetime1">
              <a:rPr lang="ru-RU" smtClean="0"/>
              <a:pPr/>
              <a:t>25.08.2021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7986B-429A-4048-8B7D-23A6A15484F1}" type="datetime1">
              <a:rPr lang="ru-RU" smtClean="0"/>
              <a:pPr/>
              <a:t>25.08.2021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83326F-0BF2-47E1-A277-EEFC57B8D3A2}" type="datetime1">
              <a:rPr lang="ru-RU" smtClean="0"/>
              <a:pPr/>
              <a:t>25.08.2021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7C4CD-139D-437A-97A4-E318AB94321E}" type="datetime1">
              <a:rPr lang="ru-RU" smtClean="0"/>
              <a:pPr/>
              <a:t>25.08.2021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82AB7-0BF3-4388-8E44-C38CC073C7C1}" type="datetime1">
              <a:rPr lang="ru-RU" smtClean="0"/>
              <a:pPr/>
              <a:t>25.08.2021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535D4-0C95-4AC8-8C9F-47F5C473FF9F}" type="datetime1">
              <a:rPr lang="ru-RU" smtClean="0"/>
              <a:pPr/>
              <a:t>25.08.2021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7DB85-C176-4FCD-95C5-82363BBF85F7}" type="datetime1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9FA48-2C91-4649-B2FF-A5FDF1AC6447}" type="datetime1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="" xmlns:a16="http://schemas.microsoft.com/office/drawing/2014/main" id="{E9BD1CB6-3872-4EBF-9766-BCA5CBD4C984}"/>
              </a:ext>
            </a:extLst>
          </p:cNvPr>
          <p:cNvSpPr/>
          <p:nvPr userDrawn="1"/>
        </p:nvSpPr>
        <p:spPr>
          <a:xfrm>
            <a:off x="224484" y="272309"/>
            <a:ext cx="4848902" cy="5852104"/>
          </a:xfrm>
          <a:prstGeom prst="roundRect">
            <a:avLst>
              <a:gd name="adj" fmla="val 1137"/>
            </a:avLst>
          </a:prstGeom>
          <a:solidFill>
            <a:srgbClr val="ECE5DD"/>
          </a:solidFill>
          <a:ln w="19050">
            <a:noFill/>
          </a:ln>
          <a:effectLst>
            <a:outerShdw dist="38100" dir="2700000" algn="tl" rotWithShape="0">
              <a:schemeClr val="bg1"/>
            </a:outerShdw>
          </a:effectLst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71450" indent="-171450" algn="ctr">
              <a:buClr>
                <a:schemeClr val="accent2"/>
              </a:buClr>
              <a:buFont typeface="Arial" panose="020B0604020202020204" pitchFamily="34" charset="0"/>
              <a:buChar char="•"/>
            </a:pPr>
            <a:endParaRPr lang="en-US" sz="1200" b="1" noProof="0">
              <a:solidFill>
                <a:schemeClr val="accent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EEE8855-FE55-4351-B21B-FE33CB8050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4364" y="3632266"/>
            <a:ext cx="2698500" cy="1233073"/>
          </a:xfrm>
          <a:prstGeom prst="roundRect">
            <a:avLst>
              <a:gd name="adj" fmla="val 6368"/>
            </a:avLst>
          </a:prstGeom>
          <a:solidFill>
            <a:schemeClr val="accent1"/>
          </a:solidFill>
          <a:scene3d>
            <a:camera prst="isometricOffAxis1Right"/>
            <a:lightRig rig="flat" dir="t"/>
          </a:scene3d>
          <a:sp3d extrusionH="247650">
            <a:extrusionClr>
              <a:schemeClr val="accent2"/>
            </a:extrusionClr>
          </a:sp3d>
        </p:spPr>
        <p:txBody>
          <a:bodyPr vert="horz" lIns="180000" tIns="180000" rIns="0" bIns="0" rtlCol="0">
            <a:noAutofit/>
            <a:sp3d prstMaterial="powder"/>
          </a:bodyPr>
          <a:lstStyle>
            <a:lvl1pPr marL="0" indent="0" algn="l">
              <a:buNone/>
              <a:defRPr lang="en-ZA" sz="2400" dirty="0">
                <a:solidFill>
                  <a:schemeClr val="bg1"/>
                </a:solidFill>
              </a:defRPr>
            </a:lvl1pPr>
          </a:lstStyle>
          <a:p>
            <a:pPr marL="263525" lvl="0" indent="-263525"/>
            <a:r>
              <a:rPr lang="ru-RU" noProof="0" smtClean="0"/>
              <a:t>Образец подзаголовка</a:t>
            </a:r>
            <a:endParaRPr lang="en-US" noProof="0"/>
          </a:p>
        </p:txBody>
      </p:sp>
      <p:sp>
        <p:nvSpPr>
          <p:cNvPr id="9" name="Picture Placeholder 9">
            <a:extLst>
              <a:ext uri="{FF2B5EF4-FFF2-40B4-BE49-F238E27FC236}">
                <a16:creationId xmlns="" xmlns:a16="http://schemas.microsoft.com/office/drawing/2014/main" id="{3F41E444-1F38-4D21-BAE3-53F28EBD4D06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 rot="225446">
            <a:off x="4953298" y="788178"/>
            <a:ext cx="3455345" cy="4820364"/>
          </a:xfrm>
          <a:prstGeom prst="roundRect">
            <a:avLst>
              <a:gd name="adj" fmla="val 1319"/>
            </a:avLst>
          </a:prstGeom>
          <a:solidFill>
            <a:schemeClr val="bg1">
              <a:lumMod val="95000"/>
            </a:schemeClr>
          </a:solidFill>
          <a:ln w="190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0" tIns="21600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200" b="0" i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171450" lvl="0" indent="-171450" algn="ctr">
              <a:buClr>
                <a:schemeClr val="accent2"/>
              </a:buClr>
            </a:pPr>
            <a:r>
              <a:rPr lang="en-US" noProof="0"/>
              <a:t>Insert or Drag and Drop your Image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7BA8D51-708B-4A19-91C6-FF4BA673B09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/>
              <a:t>Insert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9E778D9E-D99F-4C3D-B588-B93423EDD145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 algn="ctr">
              <a:defRPr/>
            </a:lvl1pPr>
          </a:lstStyle>
          <a:p>
            <a:fld id="{058DB212-BFA2-403F-85EF-DFD3FF6D973A}" type="slidenum">
              <a:rPr lang="en-US" noProof="0" smtClean="0"/>
              <a:pPr/>
              <a:t>‹#›</a:t>
            </a:fld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8487E03C-DE68-4CE8-A7F1-B9DD28846BC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0612" y="2057381"/>
            <a:ext cx="3898588" cy="1778085"/>
          </a:xfrm>
          <a:noFill/>
          <a:effectLst/>
          <a:scene3d>
            <a:camera prst="isometricOffAxis1Right"/>
            <a:lightRig rig="flat" dir="t"/>
          </a:scene3d>
          <a:sp3d/>
        </p:spPr>
        <p:txBody>
          <a:bodyPr vert="horz" lIns="0" tIns="0" rIns="0" bIns="0" rtlCol="0" anchor="t">
            <a:noAutofit/>
            <a:sp3d extrusionH="304800" prstMaterial="plastic">
              <a:extrusionClr>
                <a:schemeClr val="bg2"/>
              </a:extrusionClr>
            </a:sp3d>
          </a:bodyPr>
          <a:lstStyle>
            <a:lvl1pPr>
              <a:defRPr lang="en-ZA" sz="6600" spc="-300" dirty="0">
                <a:solidFill>
                  <a:schemeClr val="tx1"/>
                </a:solidFill>
              </a:defRPr>
            </a:lvl1pPr>
          </a:lstStyle>
          <a:p>
            <a:pPr lvl="0">
              <a:lnSpc>
                <a:spcPts val="5000"/>
              </a:lnSpc>
            </a:pPr>
            <a:r>
              <a:rPr lang="en-US" noProof="0"/>
              <a:t>Click to edit the title</a:t>
            </a:r>
          </a:p>
        </p:txBody>
      </p:sp>
    </p:spTree>
    <p:extLst>
      <p:ext uri="{BB962C8B-B14F-4D97-AF65-F5344CB8AC3E}">
        <p14:creationId xmlns="" xmlns:p14="http://schemas.microsoft.com/office/powerpoint/2010/main" val="2120236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9426C-C667-4D51-A3A0-3EF24EC3FE45}" type="datetime1">
              <a:rPr lang="ru-RU" smtClean="0"/>
              <a:pPr/>
              <a:t>25.08.2021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C69CD-3EDA-42E6-90C8-A3FA8787062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jpeg"/><Relationship Id="rId7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.jpeg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Содержимое 4" descr="фон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3" y="0"/>
            <a:ext cx="9113593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714480" y="1214422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857356" y="2143116"/>
            <a:ext cx="56436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0067" y="344471"/>
            <a:ext cx="7858180" cy="646331"/>
          </a:xfrm>
          <a:prstGeom prst="rect">
            <a:avLst/>
          </a:prstGeom>
          <a:noFill/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2"/>
                </a:solidFill>
                <a:latin typeface="Book Antiqua" panose="02040602050305030304" pitchFamily="18" charset="0"/>
              </a:rPr>
              <a:t>Управление образования  администрации </a:t>
            </a:r>
          </a:p>
          <a:p>
            <a:pPr algn="ctr"/>
            <a:r>
              <a:rPr lang="ru-RU" b="1" dirty="0" smtClean="0">
                <a:solidFill>
                  <a:schemeClr val="bg2"/>
                </a:solidFill>
                <a:latin typeface="Book Antiqua" panose="02040602050305030304" pitchFamily="18" charset="0"/>
              </a:rPr>
              <a:t>МО ГО «город Хасавюрт»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33820" y="1571612"/>
            <a:ext cx="818158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i="1" dirty="0" smtClean="0">
              <a:solidFill>
                <a:schemeClr val="bg1"/>
              </a:solidFill>
              <a:latin typeface="Book Antiqua" pitchFamily="18" charset="0"/>
            </a:endParaRPr>
          </a:p>
          <a:p>
            <a:pPr algn="ctr"/>
            <a:r>
              <a:rPr lang="ru-RU" sz="4000" b="1" i="1" dirty="0" smtClean="0">
                <a:solidFill>
                  <a:schemeClr val="bg1"/>
                </a:solidFill>
                <a:latin typeface="Bookman Old Style" pitchFamily="18" charset="0"/>
              </a:rPr>
              <a:t>Результаты и перспективы развития системы образования  города Хасавюрта</a:t>
            </a:r>
          </a:p>
          <a:p>
            <a:endParaRPr lang="ru-RU" sz="3600" b="1" i="1" dirty="0" smtClean="0">
              <a:solidFill>
                <a:srgbClr val="FF0000"/>
              </a:solidFill>
              <a:latin typeface="Book Antiqua" pitchFamily="18" charset="0"/>
            </a:endParaRPr>
          </a:p>
          <a:p>
            <a:pPr algn="ctr"/>
            <a:endParaRPr lang="ru-RU" sz="3600" b="1" i="1" dirty="0" smtClean="0">
              <a:solidFill>
                <a:srgbClr val="FF0000"/>
              </a:solidFill>
              <a:latin typeface="Book Antiqua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2319F3"/>
                </a:solidFill>
                <a:latin typeface="Book Antiqua" pitchFamily="18" charset="0"/>
              </a:rPr>
              <a:t>г.Хасавюрт </a:t>
            </a:r>
          </a:p>
          <a:p>
            <a:pPr algn="ctr"/>
            <a:r>
              <a:rPr lang="ru-RU" sz="2400" b="1" i="1" dirty="0" smtClean="0">
                <a:solidFill>
                  <a:srgbClr val="2319F3"/>
                </a:solidFill>
                <a:latin typeface="Book Antiqua" pitchFamily="18" charset="0"/>
              </a:rPr>
              <a:t>2021г.</a:t>
            </a:r>
            <a:endParaRPr lang="ru-RU" sz="2400" b="1" i="1" dirty="0">
              <a:solidFill>
                <a:srgbClr val="2319F3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Содержимое 4" descr="фон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42852"/>
            <a:ext cx="9144000" cy="6858000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2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14480" y="1214422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857356" y="2143116"/>
            <a:ext cx="56436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0" y="0"/>
            <a:ext cx="9144000" cy="92867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857224" y="214291"/>
            <a:ext cx="8072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pic>
        <p:nvPicPr>
          <p:cNvPr id="1026" name="Picture 2" descr="D:\ГУО 2021-22\августовское\1200px-Korgoli_Korgoliev_h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1142984"/>
            <a:ext cx="3524248" cy="250033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857224" y="3857628"/>
            <a:ext cx="77867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От инициативной и слаженной работы  всех работников образовательных учреждений зависит успех нашего общего дела, и мы не намерены терпеть далее, что кто-то смирился с нынешним положением дел, не замечает недостатков и проблем, не стремится к совершенствованию и не видит в этом необходимости.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000628" y="1571612"/>
            <a:ext cx="34290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Корголиев</a:t>
            </a:r>
            <a:endParaRPr lang="ru-RU" sz="2400" b="1" dirty="0" smtClean="0">
              <a:solidFill>
                <a:srgbClr val="2319F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Корголи</a:t>
            </a:r>
            <a:r>
              <a:rPr lang="ru-RU" sz="2400" b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 Магомедович </a:t>
            </a:r>
          </a:p>
          <a:p>
            <a:endParaRPr lang="ru-RU" sz="2400" b="1" dirty="0" smtClean="0">
              <a:solidFill>
                <a:srgbClr val="2319F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Глава городского округа «город Хасавюрт»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 descr="Lighthou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14290"/>
            <a:ext cx="9144000" cy="6858000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3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14480" y="1214422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857356" y="2143116"/>
            <a:ext cx="56436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0" y="0"/>
            <a:ext cx="9144000" cy="92867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857224" y="214291"/>
            <a:ext cx="8072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642910" y="2714620"/>
            <a:ext cx="7715304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Book Antiqu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1809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Система образования города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состоит из 40 образовательных учреждений: 8 учреждений дошкольного образования, 15 общеобразовательных школ, 4 гимназии , 3 прогимназии, 1 лицей, 9 учреждений дополнительного образования.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Arial" pitchFamily="34" charset="0"/>
            </a:endParaRP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      В школах города обучается 21829 учащихся.</a:t>
            </a:r>
          </a:p>
          <a:p>
            <a:pPr marL="0" marR="0" lvl="0" indent="1809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 smtClean="0">
                <a:solidFill>
                  <a:srgbClr val="000000"/>
                </a:solidFill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    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Детские сады  посещает</a:t>
            </a:r>
            <a:r>
              <a:rPr kumimoji="0" lang="ru-RU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3164 воспитанника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7410" name="Picture 2" descr="В Хасавюрте открыли крупнейшую в Дагестане школу - Парламентская газета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149539" y="4786322"/>
            <a:ext cx="2550273" cy="1700182"/>
          </a:xfrm>
          <a:prstGeom prst="rect">
            <a:avLst/>
          </a:prstGeom>
          <a:noFill/>
        </p:spPr>
      </p:pic>
      <p:sp>
        <p:nvSpPr>
          <p:cNvPr id="17412" name="AutoShape 4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4" name="AutoShape 6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6" name="AutoShape 8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8" name="AutoShape 10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0" name="AutoShape 12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" name="Picture 2" descr="В Хасавюрте открыли крупнейшую в Дагестане школу - Парламентская газета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42910" y="1142985"/>
            <a:ext cx="2562080" cy="1714512"/>
          </a:xfrm>
          <a:prstGeom prst="rect">
            <a:avLst/>
          </a:prstGeom>
          <a:noFill/>
        </p:spPr>
      </p:pic>
      <p:pic>
        <p:nvPicPr>
          <p:cNvPr id="19" name="Picture 2" descr="В Хасавюрте открыли крупнейшую в Дагестане школу - Парламентская газета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0" y="1142984"/>
            <a:ext cx="2562080" cy="1700182"/>
          </a:xfrm>
          <a:prstGeom prst="rect">
            <a:avLst/>
          </a:prstGeom>
          <a:noFill/>
        </p:spPr>
      </p:pic>
      <p:sp>
        <p:nvSpPr>
          <p:cNvPr id="17422" name="AutoShape 14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4" name="AutoShape 16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6" name="AutoShape 18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" name="Picture 2" descr="В Хасавюрте открыли крупнейшую в Дагестане школу - Парламентская газета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6221600" y="1142984"/>
            <a:ext cx="2549028" cy="1700182"/>
          </a:xfrm>
          <a:prstGeom prst="rect">
            <a:avLst/>
          </a:prstGeom>
          <a:noFill/>
        </p:spPr>
      </p:pic>
      <p:pic>
        <p:nvPicPr>
          <p:cNvPr id="22" name="Picture 2" descr="В Хасавюрте открыли крупнейшую в Дагестане школу - Парламентская газета"/>
          <p:cNvPicPr>
            <a:picLocks noChangeAspect="1" noChangeArrowheads="1"/>
          </p:cNvPicPr>
          <p:nvPr/>
        </p:nvPicPr>
        <p:blipFill>
          <a:blip r:embed="rId8"/>
          <a:stretch>
            <a:fillRect/>
          </a:stretch>
        </p:blipFill>
        <p:spPr bwMode="auto">
          <a:xfrm>
            <a:off x="3571868" y="4857760"/>
            <a:ext cx="2357454" cy="1785950"/>
          </a:xfrm>
          <a:prstGeom prst="rect">
            <a:avLst/>
          </a:prstGeom>
          <a:noFill/>
        </p:spPr>
      </p:pic>
      <p:pic>
        <p:nvPicPr>
          <p:cNvPr id="23" name="Picture 2" descr="В Хасавюрте открыли крупнейшую в Дагестане школу - Парламентская газета"/>
          <p:cNvPicPr>
            <a:picLocks noChangeAspect="1" noChangeArrowheads="1"/>
          </p:cNvPicPr>
          <p:nvPr/>
        </p:nvPicPr>
        <p:blipFill>
          <a:blip r:embed="rId9"/>
          <a:stretch>
            <a:fillRect/>
          </a:stretch>
        </p:blipFill>
        <p:spPr bwMode="auto">
          <a:xfrm>
            <a:off x="717929" y="4786322"/>
            <a:ext cx="2554918" cy="1700182"/>
          </a:xfrm>
          <a:prstGeom prst="rect">
            <a:avLst/>
          </a:prstGeom>
          <a:noFill/>
        </p:spPr>
      </p:pic>
      <p:sp>
        <p:nvSpPr>
          <p:cNvPr id="17428" name="AutoShape 20" descr="https://lezgigazet.ru/wp-content/uploads/2018/09/5677-Copy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 descr="Lighthou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14290"/>
            <a:ext cx="9144000" cy="6858000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14480" y="1214422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857356" y="2143116"/>
            <a:ext cx="56436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0" y="0"/>
            <a:ext cx="9144000" cy="92867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857224" y="214291"/>
            <a:ext cx="8072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642910" y="1000108"/>
            <a:ext cx="7715304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муниципальной системы образования: </a:t>
            </a:r>
          </a:p>
          <a:p>
            <a:pPr algn="just">
              <a:buFontTx/>
              <a:buChar char="-"/>
            </a:pPr>
            <a:r>
              <a:rPr lang="ru-RU" sz="16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обеспечение высокого качества образования в соответствии с современными требованиями, объективная оценка качества </a:t>
            </a:r>
            <a:r>
              <a:rPr lang="ru-RU" sz="16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образования.</a:t>
            </a:r>
            <a:endParaRPr lang="ru-RU" sz="1600" i="1" dirty="0" smtClean="0">
              <a:solidFill>
                <a:srgbClr val="2319F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lvl="0" algn="just"/>
            <a:r>
              <a:rPr lang="ru-RU" sz="16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-Обеспечение доступности общего образования в соответствии с федеральными государственными образовательными стандартами.</a:t>
            </a:r>
          </a:p>
          <a:p>
            <a:pPr lvl="0" algn="just"/>
            <a:r>
              <a:rPr lang="ru-RU" sz="16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-Обеспечение безопасности образовательных учреждений;</a:t>
            </a:r>
          </a:p>
          <a:p>
            <a:pPr lvl="0" algn="just"/>
            <a:r>
              <a:rPr lang="ru-RU" sz="16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-Создание условий для организации отдыха и занятости детей.</a:t>
            </a:r>
          </a:p>
          <a:p>
            <a:pPr lvl="0" algn="just"/>
            <a:endParaRPr lang="ru-RU" sz="1600" i="1" dirty="0" smtClean="0">
              <a:solidFill>
                <a:srgbClr val="2319F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Цели и задачи Управления образования:</a:t>
            </a:r>
          </a:p>
          <a:p>
            <a:pPr lvl="0" algn="just"/>
            <a:r>
              <a:rPr lang="ru-RU" sz="16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-Создание организационных, правовых и содержательных основ для проведения в жизнь принципов государственной, региональной и муниципальной политики в сфере образования;</a:t>
            </a:r>
          </a:p>
          <a:p>
            <a:pPr lvl="0" algn="just"/>
            <a:r>
              <a:rPr lang="ru-RU" sz="16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-Определение и осуществление комплекса мер, направленных на функционирование и развитие подведомственных муниципальных образовательных организаций по совершенствованию общедоступного и качественного образования;</a:t>
            </a:r>
          </a:p>
          <a:p>
            <a:pPr lvl="0" algn="just"/>
            <a:r>
              <a:rPr lang="ru-RU" sz="16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 -Разработка и реализация стратегии развития единого образовательного пространства города в целях обеспечения непрерывности и преемственности процесса образования;</a:t>
            </a:r>
          </a:p>
          <a:p>
            <a:pPr lvl="0" algn="just"/>
            <a:r>
              <a:rPr lang="ru-RU" sz="16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-Повышение доступности и качества образовательных услуг в соответствии с требованиями инновационного развития экономики и современными потребностями общества.</a:t>
            </a:r>
          </a:p>
        </p:txBody>
      </p:sp>
      <p:sp>
        <p:nvSpPr>
          <p:cNvPr id="17412" name="AutoShape 4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4" name="AutoShape 6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6" name="AutoShape 8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8" name="AutoShape 10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0" name="AutoShape 12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2" name="AutoShape 14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4" name="AutoShape 16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6" name="AutoShape 18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8" name="AutoShape 20" descr="https://lezgigazet.ru/wp-content/uploads/2018/09/5677-Copy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 descr="Lighthou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14290"/>
            <a:ext cx="9144000" cy="6858000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14480" y="1214422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857356" y="2143116"/>
            <a:ext cx="56436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0" y="0"/>
            <a:ext cx="9144000" cy="92867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857224" y="214291"/>
            <a:ext cx="8072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642910" y="1000108"/>
            <a:ext cx="7715304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Реализация региональных проектов в образовательных организациях </a:t>
            </a: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 «город Хасавюрт» </a:t>
            </a:r>
          </a:p>
          <a:p>
            <a:pPr algn="just"/>
            <a:r>
              <a:rPr lang="ru-RU" sz="1400" b="1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«Современная школа»</a:t>
            </a:r>
            <a:r>
              <a:rPr lang="ru-RU" sz="14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ru-RU" sz="14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- идет реализация мероприятий по освоению предметной области "Технология" и других предметных областей, включая астрономию, химию, биологию, на базе организаций, имеющих оснащенные </a:t>
            </a:r>
            <a:r>
              <a:rPr lang="ru-RU" sz="1400" i="1" dirty="0" err="1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ученико-места</a:t>
            </a:r>
            <a:r>
              <a:rPr lang="ru-RU" sz="14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, в т.ч. участие в республиканском проекте  технопарка "</a:t>
            </a:r>
            <a:r>
              <a:rPr lang="ru-RU" sz="1400" i="1" dirty="0" err="1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Кванториум</a:t>
            </a:r>
            <a:r>
              <a:rPr lang="ru-RU" sz="14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";</a:t>
            </a:r>
          </a:p>
          <a:p>
            <a:pPr algn="just"/>
            <a:r>
              <a:rPr lang="ru-RU" sz="14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400" b="1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 «Успех каждого ребенка» </a:t>
            </a:r>
            <a:endParaRPr lang="ru-RU" sz="1400" i="1" dirty="0" smtClean="0">
              <a:solidFill>
                <a:srgbClr val="2319F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-в образовательных организациях МО «город Хасавюрт» проводится инвентаризация кадровых, материально-технических и инфраструктурных ресурсов, которые можно использовать для реализации дополнительных общеобразовательных программ.</a:t>
            </a:r>
          </a:p>
          <a:p>
            <a:pPr algn="just"/>
            <a:r>
              <a:rPr lang="ru-RU" sz="1400" b="1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«Цифровая образовательная среда»</a:t>
            </a:r>
            <a:endParaRPr lang="ru-RU" sz="1400" i="1" dirty="0" smtClean="0">
              <a:solidFill>
                <a:srgbClr val="2319F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 - ведется работа по  реализации модели , которая позволит  во всех школах создать профили «цифровых компетенций» для учеников и педагогов, где отчётность в школах полностью перейдет в электронный вид. </a:t>
            </a:r>
          </a:p>
          <a:p>
            <a:pPr algn="just"/>
            <a:r>
              <a:rPr lang="ru-RU" sz="14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«Учитель будущего».</a:t>
            </a:r>
            <a:endParaRPr lang="ru-RU" sz="1400" i="1" dirty="0" smtClean="0">
              <a:solidFill>
                <a:srgbClr val="2319F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-ведется непрерывное повышение профессионального мастерства педагогических работников города , за отчетный период прошло курсы повышения квалификации 312 педагогических работников; Планируется для прохождения курсов повышения квалификации 216  педагогических работников;</a:t>
            </a:r>
          </a:p>
          <a:p>
            <a:pPr algn="just"/>
            <a:r>
              <a:rPr lang="ru-RU" sz="1400" b="1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«Молодые профессионалы». </a:t>
            </a:r>
            <a:endParaRPr lang="ru-RU" sz="1400" i="1" dirty="0" smtClean="0">
              <a:solidFill>
                <a:srgbClr val="2319F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- принимаем участие в конкурсах  по профессиональному мастерству по стандартам </a:t>
            </a:r>
            <a:r>
              <a:rPr lang="ru-RU" sz="1400" i="1" dirty="0" err="1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WorldSkills</a:t>
            </a:r>
            <a:r>
              <a:rPr lang="ru-RU" sz="14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 .</a:t>
            </a:r>
          </a:p>
          <a:p>
            <a:pPr algn="just"/>
            <a:r>
              <a:rPr lang="ru-RU" sz="14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1400" b="1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Социальная активность»</a:t>
            </a:r>
            <a:endParaRPr lang="ru-RU" sz="1400" i="1" dirty="0" smtClean="0">
              <a:solidFill>
                <a:srgbClr val="2319F3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4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-ведется работа  по развитию добровольчества, </a:t>
            </a:r>
            <a:r>
              <a:rPr lang="ru-RU" sz="1400" i="1" dirty="0" err="1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волонтерства</a:t>
            </a:r>
            <a:r>
              <a:rPr lang="ru-RU" sz="14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1400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-созданы 20 центров  поддержки добровольчества на базе образовательных  организаций. Планируется разработать информационную платформу для поиска и обучения добровольцев.</a:t>
            </a:r>
            <a:endParaRPr lang="ru-RU" sz="1400" i="1" dirty="0">
              <a:solidFill>
                <a:srgbClr val="2319F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2" name="AutoShape 4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4" name="AutoShape 6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6" name="AutoShape 8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8" name="AutoShape 10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0" name="AutoShape 12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2" name="AutoShape 14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4" name="AutoShape 16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6" name="AutoShape 18" descr="Хасавюртовской школе №15 присвоили имя ветерана ВОВ - Лезги Газе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8" name="AutoShape 20" descr="https://lezgigazet.ru/wp-content/uploads/2018/09/5677-Copy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4290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>
                <a:latin typeface="Century Gothic" pitchFamily="34" charset="0"/>
              </a:rPr>
              <a:t>ОБЩЕЕ ОБРАЗОВАНИЕ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57357" y="1142984"/>
            <a:ext cx="6786610" cy="3046988"/>
          </a:xfrm>
          <a:prstGeom prst="rect">
            <a:avLst/>
          </a:prstGeom>
          <a:solidFill>
            <a:srgbClr val="EBF0F9"/>
          </a:solidFill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        На начало 2020/2021 учебного года в МО ГО «город Хасавюрт»  функционировало  20 общеобразовательных  организаций (с января 2021 года МКОУ СОШ №14 была закрыта в связи с аварийностью), подведомственные администрации МО ГО «город Хасавюрт»  , с контингентом  21829 обучающихся. </a:t>
            </a:r>
          </a:p>
          <a:p>
            <a:pPr algn="just"/>
            <a:r>
              <a:rPr lang="ru-RU" sz="1600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     Всего в общеобразовательных организациях города  работают 1836 человек, из них: 124 (6,8 %) - руководящих работников; 1346 (73,3%) педагогических работников и иной персонал 366 человек, что составляет 20% от общего числа работников. Высшую квалификационную категорию имеют 427 (32 %) педагогических работников, первую - 456 (33,9 %) педагогических работников, а высшее образование имеют 924 (69 %) педагогических работников.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pic>
        <p:nvPicPr>
          <p:cNvPr id="22" name="Рисунок 21" descr="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1484784"/>
            <a:ext cx="1680604" cy="1277283"/>
          </a:xfrm>
          <a:prstGeom prst="roundRect">
            <a:avLst>
              <a:gd name="adj" fmla="val 8594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6" name="Picture 2" descr="C:\Users\User\Desktop\фото школ\images (4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4857760"/>
            <a:ext cx="2143140" cy="1605286"/>
          </a:xfrm>
          <a:prstGeom prst="rect">
            <a:avLst/>
          </a:prstGeom>
          <a:noFill/>
        </p:spPr>
      </p:pic>
      <p:pic>
        <p:nvPicPr>
          <p:cNvPr id="1027" name="Picture 3" descr="C:\Users\User\Desktop\фото школ\images (1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86117" y="4786322"/>
            <a:ext cx="2357454" cy="1571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12" name="TextBox 11"/>
          <p:cNvSpPr txBox="1"/>
          <p:nvPr/>
        </p:nvSpPr>
        <p:spPr>
          <a:xfrm>
            <a:off x="428596" y="1142985"/>
            <a:ext cx="8215371" cy="3662541"/>
          </a:xfrm>
          <a:prstGeom prst="rect">
            <a:avLst/>
          </a:prstGeom>
          <a:solidFill>
            <a:srgbClr val="EBF0F9"/>
          </a:solidFill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Результаты участия в рейтинговых мероприятиях</a:t>
            </a:r>
            <a:endParaRPr lang="ru-RU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II место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i="1" u="sng" dirty="0" err="1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Джанмурзаева</a:t>
            </a:r>
            <a:r>
              <a:rPr lang="ru-RU" b="1" i="1" u="sng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 Анжела </a:t>
            </a:r>
            <a:r>
              <a:rPr lang="ru-RU" b="1" i="1" u="sng" dirty="0" err="1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Джанмурзаева</a:t>
            </a:r>
            <a:r>
              <a:rPr lang="ru-RU" b="1" i="1" u="sng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музыкальный руководитель муниципального казенного общеобразовательного учреждения «Прогимназия «</a:t>
            </a:r>
            <a:r>
              <a:rPr lang="ru-RU" i="1" dirty="0" err="1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Ивушка</a:t>
            </a:r>
            <a:r>
              <a:rPr lang="ru-RU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» г. Хасавюрта, в республиканском конкурсе педагогов дошкольного образования «Воспитатель года Дагестана – 2021»;</a:t>
            </a:r>
          </a:p>
          <a:p>
            <a:pPr algn="just">
              <a:lnSpc>
                <a:spcPct val="150000"/>
              </a:lnSpc>
            </a:pP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II место </a:t>
            </a:r>
            <a:r>
              <a:rPr lang="ru-RU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i="1" u="sng" dirty="0" err="1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Орузмиева</a:t>
            </a:r>
            <a:r>
              <a:rPr lang="ru-RU" b="1" i="1" u="sng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 Раиса </a:t>
            </a:r>
            <a:r>
              <a:rPr lang="ru-RU" b="1" i="1" u="sng" dirty="0" err="1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Насритдиновна</a:t>
            </a:r>
            <a:r>
              <a:rPr lang="ru-RU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, (учитель родного(чеченского) языка МКОУ «СОШ№15»,  в республиканском конкурсе «Лучший учитель родного языка — 2021»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Содержимое 4" descr="фон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42900"/>
            <a:ext cx="9144000" cy="6858000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14480" y="1214422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857356" y="2143116"/>
            <a:ext cx="56436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0" y="0"/>
            <a:ext cx="9144000" cy="92867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857224" y="214291"/>
            <a:ext cx="8072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857224" y="1033260"/>
          <a:ext cx="7429552" cy="5347178"/>
        </p:xfrm>
        <a:graphic>
          <a:graphicData uri="http://schemas.openxmlformats.org/drawingml/2006/table">
            <a:tbl>
              <a:tblPr/>
              <a:tblGrid>
                <a:gridCol w="1918180"/>
                <a:gridCol w="1796596"/>
                <a:gridCol w="1857388"/>
                <a:gridCol w="1857388"/>
              </a:tblGrid>
              <a:tr h="500066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РЕЗУЛЬТАТЫ СРЕДНЕГО ТЕСТОВОГО БАЛЛА ЕГЭ</a:t>
                      </a: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143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Предмет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Средний балл за 2019г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Средний 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балл за 2020 г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Средний балл за 2021 г</a:t>
                      </a:r>
                      <a:endParaRPr lang="ru-RU" sz="1600" b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Русский язык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61,34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61,85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68,2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Математика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51,41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40,22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37,6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Литература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48,47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50,60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Информатика</a:t>
                      </a:r>
                      <a:endParaRPr lang="ru-RU" sz="16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42,40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46,88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51,2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Физика</a:t>
                      </a:r>
                      <a:endParaRPr lang="ru-RU" sz="16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47,18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41,63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43,5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Химия</a:t>
                      </a:r>
                      <a:endParaRPr lang="ru-RU" sz="1600" b="1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45,13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40,63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Биология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45,68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43,05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Обществознание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41,68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42,89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46,1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История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39,59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37,16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39,5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География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41,5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43,00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43,0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Иностранные языки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54,48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52,81</a:t>
                      </a:r>
                      <a:endParaRPr lang="ru-RU" sz="16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59,6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latin typeface="Century Gothic" pitchFamily="34" charset="0"/>
              </a:rPr>
              <a:t>ИТОГОВАЯ АТТЕСТАЦИЯ</a:t>
            </a:r>
            <a:endParaRPr lang="ru-RU" sz="1600" b="1" dirty="0">
              <a:latin typeface="Century Gothic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642910" y="1357298"/>
          <a:ext cx="8072496" cy="5488865"/>
        </p:xfrm>
        <a:graphic>
          <a:graphicData uri="http://schemas.openxmlformats.org/drawingml/2006/table">
            <a:tbl>
              <a:tblPr/>
              <a:tblGrid>
                <a:gridCol w="571504"/>
                <a:gridCol w="2532057"/>
                <a:gridCol w="1520178"/>
                <a:gridCol w="1519929"/>
                <a:gridCol w="1571636"/>
                <a:gridCol w="357192"/>
              </a:tblGrid>
              <a:tr h="155661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ЕГЭ по русскому языку 2021 год</a:t>
                      </a:r>
                      <a:endParaRPr lang="ru-RU" sz="1400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66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r>
                        <a:rPr lang="ru-RU" sz="700" b="1" dirty="0" err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7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700" b="1" dirty="0" err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ОУ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04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успеваемость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средний тестовый балл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учащихся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14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78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4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Гимназия №3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75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№10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74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61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Гимназия им. М.Горького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73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ХМЛ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 dirty="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4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Гимназия №1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1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Гимназия №2 им. </a:t>
                      </a:r>
                      <a:r>
                        <a:rPr lang="ru-RU" sz="1200" dirty="0" err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А.Сайтиева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69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№11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№3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№15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67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65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64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6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68,2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308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34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 dirty="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34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5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средний балл - 68,2</a:t>
                      </a: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4752" marR="34752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 dirty="0">
                        <a:latin typeface="Calibri"/>
                        <a:cs typeface="Times New Roman"/>
                      </a:endParaRPr>
                    </a:p>
                  </a:txBody>
                  <a:tcPr marL="34752" marR="34752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latin typeface="Century Gothic" pitchFamily="34" charset="0"/>
              </a:rPr>
              <a:t>ИТОГОВАЯ АТТЕСТАЦИЯ</a:t>
            </a:r>
            <a:endParaRPr lang="ru-RU" sz="1600" b="1" dirty="0">
              <a:latin typeface="Century Gothic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500034" y="1285863"/>
          <a:ext cx="8271741" cy="5230947"/>
        </p:xfrm>
        <a:graphic>
          <a:graphicData uri="http://schemas.openxmlformats.org/drawingml/2006/table">
            <a:tbl>
              <a:tblPr/>
              <a:tblGrid>
                <a:gridCol w="500066"/>
                <a:gridCol w="2624221"/>
                <a:gridCol w="1517377"/>
                <a:gridCol w="1438051"/>
                <a:gridCol w="2064217"/>
                <a:gridCol w="127809"/>
              </a:tblGrid>
              <a:tr h="175708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ЕГЭ по </a:t>
                      </a:r>
                      <a:r>
                        <a:rPr lang="ru-RU" sz="14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математике(профильной) </a:t>
                      </a:r>
                      <a:r>
                        <a:rPr lang="ru-RU" sz="1400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2021 год</a:t>
                      </a:r>
                    </a:p>
                  </a:txBody>
                  <a:tcPr marL="38136" marR="3813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70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r>
                        <a:rPr lang="ru-RU" sz="1200" b="1" dirty="0" err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200" b="1" dirty="0" err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ОУ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976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успеваемость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средний тестовый балл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количество учащихся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7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14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53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7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50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7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50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14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Гимназия №1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47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14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Гимназия №3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44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1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Гимназия им. М.Горького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7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ХМЛ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7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№3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9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Гимназия №2 им. </a:t>
                      </a:r>
                      <a:r>
                        <a:rPr lang="ru-RU" sz="1200" dirty="0" err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А.Сайтиева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7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№12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55,5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7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№7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7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7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№15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7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7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№4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7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№11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50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7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70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Итого 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68,2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37,6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59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43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8136" marR="3813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latin typeface="Century Gothic" pitchFamily="34" charset="0"/>
              </a:rPr>
              <a:t>ИТОГОВАЯ АТТЕСТАЦИЯ</a:t>
            </a:r>
            <a:endParaRPr lang="ru-RU" sz="1600" b="1" dirty="0">
              <a:latin typeface="Century Gothic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642910" y="1290828"/>
          <a:ext cx="7929617" cy="5304128"/>
        </p:xfrm>
        <a:graphic>
          <a:graphicData uri="http://schemas.openxmlformats.org/drawingml/2006/table">
            <a:tbl>
              <a:tblPr/>
              <a:tblGrid>
                <a:gridCol w="500066"/>
                <a:gridCol w="2502358"/>
                <a:gridCol w="1468860"/>
                <a:gridCol w="1372177"/>
                <a:gridCol w="1986444"/>
                <a:gridCol w="99712"/>
              </a:tblGrid>
              <a:tr h="132935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ЕГЭ по истории 2021 год</a:t>
                      </a:r>
                      <a:endParaRPr lang="ru-RU" sz="1400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7156" marR="3715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93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№ </a:t>
                      </a:r>
                      <a:r>
                        <a:rPr lang="ru-RU" sz="1200" b="1" dirty="0" err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</a:t>
                      </a: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/</a:t>
                      </a:r>
                      <a:r>
                        <a:rPr lang="ru-RU" sz="1200" b="1" dirty="0" err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ОУ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2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успеваемость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средний тестовый балл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количество учащихся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8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Гимназия №1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ХМЛ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06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Гимназия им. М.Горького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04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Гимназия №2 им. А.Сайтиева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71,4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14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45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39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36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58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Гимназия №3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32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32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293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Итого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64,2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39,5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68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44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7156" marR="3715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44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 dirty="0">
                        <a:latin typeface="Calibri"/>
                        <a:cs typeface="Times New Roman"/>
                      </a:endParaRPr>
                    </a:p>
                  </a:txBody>
                  <a:tcPr marL="37156" marR="3715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latin typeface="Century Gothic" pitchFamily="34" charset="0"/>
              </a:rPr>
              <a:t>ИТОГОВАЯ АТТЕСТАЦИЯ</a:t>
            </a:r>
            <a:endParaRPr lang="ru-RU" sz="1600" b="1" dirty="0">
              <a:latin typeface="Century Gothic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57158" y="1142984"/>
          <a:ext cx="8451732" cy="5092254"/>
        </p:xfrm>
        <a:graphic>
          <a:graphicData uri="http://schemas.openxmlformats.org/drawingml/2006/table">
            <a:tbl>
              <a:tblPr/>
              <a:tblGrid>
                <a:gridCol w="500066"/>
                <a:gridCol w="2357454"/>
                <a:gridCol w="1928826"/>
                <a:gridCol w="2214578"/>
                <a:gridCol w="1305721"/>
                <a:gridCol w="145087"/>
              </a:tblGrid>
              <a:tr h="165155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ЕГЭ по обществознанию 2021 год</a:t>
                      </a:r>
                    </a:p>
                  </a:txBody>
                  <a:tcPr marL="37156" marR="3715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515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r>
                        <a:rPr lang="ru-RU" sz="1200" b="1" dirty="0" err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200" b="1" dirty="0" err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ОУ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546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успеваемость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средний тестовый балл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количество учащихся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3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Гимназия №1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84,6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51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14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83,3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51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ХМЛ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94,4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Гимназия №2 им. </a:t>
                      </a:r>
                      <a:r>
                        <a:rPr lang="ru-RU" sz="1200" dirty="0" err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А.Сайтиева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87,5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51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№10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71,4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97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Гимназия им. М.Горького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71,4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3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Гимназия №3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51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№12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54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51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№4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55,5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51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№5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67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51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50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51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14,2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51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15,3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30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51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51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55,5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42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51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51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515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Итого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55,8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46,1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138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56" marR="3715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7156" marR="3715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latin typeface="Century Gothic" pitchFamily="34" charset="0"/>
              </a:rPr>
              <a:t>ИТОГОВАЯ АТТЕСТАЦИЯ</a:t>
            </a:r>
            <a:endParaRPr lang="ru-RU" sz="1600" b="1" dirty="0">
              <a:latin typeface="Century Gothic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8596" y="1285860"/>
          <a:ext cx="8215369" cy="4343671"/>
        </p:xfrm>
        <a:graphic>
          <a:graphicData uri="http://schemas.openxmlformats.org/drawingml/2006/table">
            <a:tbl>
              <a:tblPr/>
              <a:tblGrid>
                <a:gridCol w="571504"/>
                <a:gridCol w="2565985"/>
                <a:gridCol w="1863171"/>
                <a:gridCol w="1428760"/>
                <a:gridCol w="1643074"/>
                <a:gridCol w="142875"/>
              </a:tblGrid>
              <a:tr h="267399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solidFill>
                          <a:srgbClr val="FF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ЕГЭ </a:t>
                      </a:r>
                      <a:r>
                        <a:rPr lang="ru-RU" sz="1400" b="1" dirty="0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 физике 2021 год</a:t>
                      </a:r>
                      <a:endParaRPr lang="ru-RU" sz="1400" dirty="0">
                        <a:solidFill>
                          <a:srgbClr val="FF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632" marR="51632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32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№ п/п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ОУ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632" marR="5163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729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успеваемость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средний тестовый балл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количество учащихся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632" marR="5163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3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ХМЛ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632" marR="5163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0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Гимназия им. М.Горького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632" marR="5163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Гимназия №2 им. А.Сайтиева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632" marR="5163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3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632" marR="5163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3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632" marR="5163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3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632" marR="5163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3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632" marR="5163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3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632" marR="5163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3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632" marR="5163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3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Гимназия №3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36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632" marR="5163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3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№4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632" marR="5163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3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СОШ №12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632" marR="5163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3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80,5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43,5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632" marR="51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1632" marR="5163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latin typeface="Century Gothic" pitchFamily="34" charset="0"/>
              </a:rPr>
              <a:t>ИТОГОВАЯ АТТЕСТАЦИЯ</a:t>
            </a:r>
            <a:endParaRPr lang="ru-RU" sz="1600" b="1" dirty="0">
              <a:latin typeface="Century Gothic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71472" y="1357298"/>
          <a:ext cx="8072496" cy="5208519"/>
        </p:xfrm>
        <a:graphic>
          <a:graphicData uri="http://schemas.openxmlformats.org/drawingml/2006/table">
            <a:tbl>
              <a:tblPr/>
              <a:tblGrid>
                <a:gridCol w="571504"/>
                <a:gridCol w="2143140"/>
                <a:gridCol w="1798135"/>
                <a:gridCol w="1437440"/>
                <a:gridCol w="1979399"/>
                <a:gridCol w="142878"/>
              </a:tblGrid>
              <a:tr h="170407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ЕГЭ по химии 2021 год</a:t>
                      </a:r>
                      <a:endParaRPr lang="ru-RU" sz="1400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07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r>
                        <a:rPr lang="ru-RU" sz="1200" b="1" dirty="0" err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200" b="1" dirty="0" err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ОУ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122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успеваемость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средний тестовый балл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учащихся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36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Гимназия им. М.Горького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72,7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№15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5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Гимназия №2 им. А.Сайтиева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75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14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69,2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ХМЛ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8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Гимназия №1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38,4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8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Гимназия №3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№11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04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53,9</a:t>
                      </a: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</a:t>
                      </a:r>
                      <a:endParaRPr lang="ru-RU" sz="6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138</a:t>
                      </a:r>
                      <a:endParaRPr lang="ru-RU" sz="6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8136" marR="3813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02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 dirty="0">
                        <a:latin typeface="Calibri"/>
                        <a:cs typeface="Times New Roman"/>
                      </a:endParaRPr>
                    </a:p>
                  </a:txBody>
                  <a:tcPr marL="38136" marR="38136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latin typeface="Century Gothic" pitchFamily="34" charset="0"/>
              </a:rPr>
              <a:t>ИТОГОВАЯ АТТЕСТАЦИЯ</a:t>
            </a:r>
            <a:endParaRPr lang="ru-RU" sz="1600" b="1" dirty="0">
              <a:latin typeface="Century Gothic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71471" y="1384425"/>
          <a:ext cx="8072494" cy="4294445"/>
        </p:xfrm>
        <a:graphic>
          <a:graphicData uri="http://schemas.openxmlformats.org/drawingml/2006/table">
            <a:tbl>
              <a:tblPr/>
              <a:tblGrid>
                <a:gridCol w="500067"/>
                <a:gridCol w="2428892"/>
                <a:gridCol w="1733472"/>
                <a:gridCol w="1342901"/>
                <a:gridCol w="1985789"/>
                <a:gridCol w="81373"/>
              </a:tblGrid>
              <a:tr h="187187">
                <a:tc gridSpan="5">
                  <a:txBody>
                    <a:bodyPr/>
                    <a:lstStyle/>
                    <a:p>
                      <a:pPr algn="ctr" fontAlgn="t"/>
                      <a:endParaRPr lang="ru-RU" sz="1400" b="1" i="0" u="none" strike="noStrike" dirty="0" smtClean="0">
                        <a:solidFill>
                          <a:srgbClr val="FF0000"/>
                        </a:solidFill>
                        <a:latin typeface="Times New Roman"/>
                      </a:endParaRPr>
                    </a:p>
                    <a:p>
                      <a:pPr algn="ctr" fontAlgn="t"/>
                      <a:r>
                        <a:rPr lang="ru-RU" sz="1400" b="1" i="0" u="none" strike="noStrike" dirty="0" smtClean="0">
                          <a:solidFill>
                            <a:srgbClr val="FF0000"/>
                          </a:solidFill>
                          <a:latin typeface="Times New Roman"/>
                        </a:rPr>
                        <a:t>ЕГЭ </a:t>
                      </a:r>
                      <a:r>
                        <a:rPr lang="ru-RU" sz="14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по английскому языку 2021  год</a:t>
                      </a:r>
                    </a:p>
                  </a:txBody>
                  <a:tcPr marL="7349" marR="7349" marT="7349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121"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>
                          <a:solidFill>
                            <a:srgbClr val="0F253F"/>
                          </a:solidFill>
                          <a:latin typeface="Times New Roman"/>
                        </a:rPr>
                        <a:t>№ </a:t>
                      </a:r>
                      <a:r>
                        <a:rPr lang="ru-RU" sz="1400" b="1" i="0" u="none" strike="noStrike" dirty="0" err="1">
                          <a:solidFill>
                            <a:srgbClr val="0F253F"/>
                          </a:solidFill>
                          <a:latin typeface="Times New Roman"/>
                        </a:rPr>
                        <a:t>п</a:t>
                      </a:r>
                      <a:r>
                        <a:rPr lang="ru-RU" sz="1400" b="1" i="0" u="none" strike="noStrike" dirty="0">
                          <a:solidFill>
                            <a:srgbClr val="0F253F"/>
                          </a:solidFill>
                          <a:latin typeface="Times New Roman"/>
                        </a:rPr>
                        <a:t>/</a:t>
                      </a:r>
                      <a:r>
                        <a:rPr lang="ru-RU" sz="1400" b="1" i="0" u="none" strike="noStrike" dirty="0" err="1">
                          <a:solidFill>
                            <a:srgbClr val="0F253F"/>
                          </a:solidFill>
                          <a:latin typeface="Times New Roman"/>
                        </a:rPr>
                        <a:t>п</a:t>
                      </a:r>
                      <a:endParaRPr lang="ru-RU" sz="1400" b="1" i="0" u="none" strike="noStrike" dirty="0">
                        <a:solidFill>
                          <a:srgbClr val="0F253F"/>
                        </a:solidFill>
                        <a:latin typeface="Times New Roman"/>
                      </a:endParaRP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ОУ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3936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успеваемость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средний тестовый балл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количество учащихся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47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F253F"/>
                          </a:solidFill>
                          <a:latin typeface="Times New Roman"/>
                        </a:rPr>
                        <a:t>СОШ №17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100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77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9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F253F"/>
                          </a:solidFill>
                          <a:latin typeface="Times New Roman"/>
                        </a:rPr>
                        <a:t>Гимназия им. М.Горького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100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73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47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F253F"/>
                          </a:solidFill>
                          <a:latin typeface="Times New Roman"/>
                        </a:rPr>
                        <a:t>Гимназия №1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100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70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47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F253F"/>
                          </a:solidFill>
                          <a:latin typeface="Times New Roman"/>
                        </a:rPr>
                        <a:t>СОШ 14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100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69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47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F253F"/>
                          </a:solidFill>
                          <a:latin typeface="Times New Roman"/>
                        </a:rPr>
                        <a:t>СОШ №10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50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60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47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F253F"/>
                          </a:solidFill>
                          <a:latin typeface="Times New Roman"/>
                        </a:rPr>
                        <a:t>ХМЛ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80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58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94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7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F253F"/>
                          </a:solidFill>
                          <a:latin typeface="Times New Roman"/>
                        </a:rPr>
                        <a:t>Гимназия №2 им. </a:t>
                      </a:r>
                      <a:r>
                        <a:rPr lang="ru-RU" sz="1400" b="0" i="0" u="none" strike="noStrike" dirty="0" err="1">
                          <a:solidFill>
                            <a:srgbClr val="0F253F"/>
                          </a:solidFill>
                          <a:latin typeface="Times New Roman"/>
                        </a:rPr>
                        <a:t>А.Сайтиева</a:t>
                      </a:r>
                      <a:endParaRPr lang="ru-RU" sz="1400" b="0" i="0" u="none" strike="noStrike" dirty="0">
                        <a:solidFill>
                          <a:srgbClr val="0F253F"/>
                        </a:solidFill>
                        <a:latin typeface="Times New Roman"/>
                      </a:endParaRP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100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56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47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СОШ №12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F253F"/>
                          </a:solidFill>
                          <a:latin typeface="Times New Roman"/>
                        </a:rPr>
                        <a:t>100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40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47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9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СОШ №4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F253F"/>
                          </a:solidFill>
                          <a:latin typeface="Times New Roman"/>
                        </a:rPr>
                        <a:t>50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F253F"/>
                          </a:solidFill>
                          <a:latin typeface="Times New Roman"/>
                        </a:rPr>
                        <a:t>34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 dirty="0">
                          <a:solidFill>
                            <a:srgbClr val="0F253F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12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86,6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59,6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21</a:t>
                      </a:r>
                    </a:p>
                  </a:txBody>
                  <a:tcPr marL="7349" marR="7349" marT="734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376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376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349" marR="7349" marT="734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latin typeface="Century Gothic" pitchFamily="34" charset="0"/>
              </a:rPr>
              <a:t>ИТОГОВАЯ АТТЕСТАЦИЯ</a:t>
            </a:r>
            <a:endParaRPr lang="ru-RU" sz="1600" b="1" dirty="0">
              <a:latin typeface="Century Gothic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857223" y="1392011"/>
          <a:ext cx="7715304" cy="5138956"/>
        </p:xfrm>
        <a:graphic>
          <a:graphicData uri="http://schemas.openxmlformats.org/drawingml/2006/table">
            <a:tbl>
              <a:tblPr/>
              <a:tblGrid>
                <a:gridCol w="428629"/>
                <a:gridCol w="2371081"/>
                <a:gridCol w="1448504"/>
                <a:gridCol w="1404651"/>
                <a:gridCol w="1848126"/>
                <a:gridCol w="214313"/>
              </a:tblGrid>
              <a:tr h="129604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ЕГЭ по биологии 2021 год</a:t>
                      </a:r>
                      <a:endParaRPr lang="ru-RU" sz="1400" dirty="0">
                        <a:solidFill>
                          <a:srgbClr val="FF0000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60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№ </a:t>
                      </a:r>
                      <a:r>
                        <a:rPr lang="ru-RU" sz="1200" b="1" dirty="0" err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/</a:t>
                      </a:r>
                      <a:r>
                        <a:rPr lang="ru-RU" sz="1200" b="1" dirty="0" err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ОУ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81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успеваемость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средний тестовый балл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количество учащихся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0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Гимназия им. М.Горького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90,9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85,7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№17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85,7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14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77,7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88,8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0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Гимназия №2 им. А.Сайтиева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66,6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Гимназия №1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ХМЛ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66,6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№9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38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Гимназия №3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33,3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35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СОШ №11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F253F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96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67,8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</a:t>
                      </a:r>
                      <a:endParaRPr lang="ru-RU" sz="12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142</a:t>
                      </a:r>
                      <a:endParaRPr lang="ru-RU" sz="12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225" marR="36225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18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 dirty="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18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18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600" dirty="0">
                        <a:latin typeface="Calibri"/>
                        <a:cs typeface="Times New Roman"/>
                      </a:endParaRPr>
                    </a:p>
                  </a:txBody>
                  <a:tcPr marL="36225" marR="36225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latin typeface="Century Gothic" pitchFamily="34" charset="0"/>
              </a:rPr>
              <a:t>ИТОГОВАЯ АТТЕСТАЦИЯ</a:t>
            </a:r>
            <a:endParaRPr lang="ru-RU" sz="1600" b="1" dirty="0">
              <a:latin typeface="Century Gothic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28596" y="1857364"/>
          <a:ext cx="8072493" cy="3632848"/>
        </p:xfrm>
        <a:graphic>
          <a:graphicData uri="http://schemas.openxmlformats.org/drawingml/2006/table">
            <a:tbl>
              <a:tblPr/>
              <a:tblGrid>
                <a:gridCol w="1197973"/>
                <a:gridCol w="2064199"/>
                <a:gridCol w="1197973"/>
                <a:gridCol w="1826399"/>
                <a:gridCol w="1707055"/>
                <a:gridCol w="78894"/>
              </a:tblGrid>
              <a:tr h="228600">
                <a:tc gridSpan="5"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ЕГЭ по информатике 2021  год</a:t>
                      </a:r>
                    </a:p>
                  </a:txBody>
                  <a:tcPr marL="7620" marR="7620" marT="762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80"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№ п/п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ОУ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629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успеваемость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средний тестовый балл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количество учащихся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СОШ №12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100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98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СОШ 14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100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74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766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Гимназия им. М.Горького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75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57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ХМЛ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100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45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СОШ №3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50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45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СОШ №10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100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40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7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СОШ №7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34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СОШ №9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34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9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СОШ №17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34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8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58,3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51,2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12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latin typeface="Century Gothic" pitchFamily="34" charset="0"/>
              </a:rPr>
              <a:t>ИТОГОВАЯ АТТЕСТАЦИЯ</a:t>
            </a:r>
            <a:endParaRPr lang="ru-RU" sz="1600" b="1" dirty="0">
              <a:latin typeface="Century Gothic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857224" y="2357430"/>
          <a:ext cx="7715303" cy="2202180"/>
        </p:xfrm>
        <a:graphic>
          <a:graphicData uri="http://schemas.openxmlformats.org/drawingml/2006/table">
            <a:tbl>
              <a:tblPr/>
              <a:tblGrid>
                <a:gridCol w="642942"/>
                <a:gridCol w="3020417"/>
                <a:gridCol w="1196837"/>
                <a:gridCol w="1196837"/>
                <a:gridCol w="1608456"/>
                <a:gridCol w="49814"/>
              </a:tblGrid>
              <a:tr h="228600">
                <a:tc gridSpan="5"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>
                          <a:solidFill>
                            <a:srgbClr val="FF0000"/>
                          </a:solidFill>
                          <a:latin typeface="Times New Roman"/>
                        </a:rPr>
                        <a:t>ЕГЭ по литературе 2021  год</a:t>
                      </a:r>
                    </a:p>
                  </a:txBody>
                  <a:tcPr marL="7620" marR="7620" marT="762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80"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№ п/п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ОУ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629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успеваемость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средний тестовый балл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количество учащихся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СОШ №10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100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89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СОШ 14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100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85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СОШ №3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100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39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0" i="0" u="none" strike="noStrike">
                          <a:solidFill>
                            <a:srgbClr val="0F253F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980">
                <a:tc>
                  <a:txBody>
                    <a:bodyPr/>
                    <a:lstStyle/>
                    <a:p>
                      <a:pPr algn="ctr" fontAlgn="t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100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71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>
                          <a:solidFill>
                            <a:srgbClr val="FF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7620" marR="7620" marT="762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latin typeface="Century Gothic" pitchFamily="34" charset="0"/>
              </a:rPr>
              <a:t>ИТОГОВАЯ АТТЕСТАЦИЯ</a:t>
            </a:r>
            <a:endParaRPr lang="ru-RU" sz="1600" b="1" dirty="0">
              <a:latin typeface="Century Gothic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85720" y="1142984"/>
          <a:ext cx="8358245" cy="5683113"/>
        </p:xfrm>
        <a:graphic>
          <a:graphicData uri="http://schemas.openxmlformats.org/drawingml/2006/table">
            <a:tbl>
              <a:tblPr/>
              <a:tblGrid>
                <a:gridCol w="443311"/>
                <a:gridCol w="1329929"/>
                <a:gridCol w="441338"/>
                <a:gridCol w="639231"/>
                <a:gridCol w="443311"/>
                <a:gridCol w="631970"/>
                <a:gridCol w="448597"/>
                <a:gridCol w="628022"/>
                <a:gridCol w="443311"/>
                <a:gridCol w="507959"/>
                <a:gridCol w="507959"/>
                <a:gridCol w="178796"/>
                <a:gridCol w="500066"/>
                <a:gridCol w="207760"/>
                <a:gridCol w="220868"/>
                <a:gridCol w="635219"/>
                <a:gridCol w="150598"/>
              </a:tblGrid>
              <a:tr h="500066">
                <a:tc gridSpan="6"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23494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 п/п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Предмет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DE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 участников </a:t>
                      </a:r>
                      <a:b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200" b="1" i="0" u="none" strike="noStrike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 </a:t>
                      </a: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преодолевших  минимальный порог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участников преодолевших  минимальный порог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 и доля участников</a:t>
                      </a:r>
                      <a:b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набравшие от 80 баллов и выше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 баллов</a:t>
                      </a:r>
                      <a:b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(ВТГ)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561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РД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Хасавюрт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РД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Хасавюрт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РД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ru-RU" sz="1000" b="1" i="0" u="none" strike="noStrike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Хасавюрт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РД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Хасавюрт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РД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Хасавюрт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Русский язык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182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2408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Математика (проф.)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630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74%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Литература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92%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561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Информатика и ИКТ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58%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149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Химия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1091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62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213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Биология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742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Обществознание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49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1213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56%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213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История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351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64%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84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География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Английский язык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149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Немецкий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Французский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024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Китайский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92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</a:p>
                  </a:txBody>
                  <a:tcPr marL="4042" marR="4042" marT="404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ИТОГО: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4534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170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74%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3385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2948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9%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DD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 dirty="0">
                        <a:solidFill>
                          <a:srgbClr val="C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042" marR="4042" marT="40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7E4B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042" marR="4042" marT="404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430"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ru-RU" sz="6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6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042" marR="4042" marT="404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71472" y="1285861"/>
            <a:ext cx="79296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"/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РЕЗУЛЬТАТЫ ЕГЭ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ВЫПУСКНИКОВ ТЕКУЩЕГО ГОДА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4" descr="фон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4" name="Номер слайда 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058DB212-BFA2-403F-85EF-DFD3FF6D973A}" type="slidenum">
              <a:rPr lang="en-US" noProof="0" smtClean="0"/>
              <a:pPr/>
              <a:t>20</a:t>
            </a:fld>
            <a:endParaRPr lang="en-US" noProof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14346" y="1357300"/>
          <a:ext cx="7929619" cy="4793941"/>
        </p:xfrm>
        <a:graphic>
          <a:graphicData uri="http://schemas.openxmlformats.org/drawingml/2006/table">
            <a:tbl>
              <a:tblPr/>
              <a:tblGrid>
                <a:gridCol w="289803"/>
                <a:gridCol w="1205973"/>
                <a:gridCol w="593743"/>
                <a:gridCol w="528497"/>
                <a:gridCol w="619841"/>
                <a:gridCol w="693787"/>
                <a:gridCol w="619841"/>
                <a:gridCol w="693243"/>
                <a:gridCol w="619841"/>
                <a:gridCol w="619841"/>
                <a:gridCol w="539914"/>
                <a:gridCol w="512729"/>
                <a:gridCol w="392566"/>
              </a:tblGrid>
              <a:tr h="5213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ОУ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Русский язык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математика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литература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Английский язык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История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обществознание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химия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биология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физика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Информатика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итого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75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Гимназия им. М.Горького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73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СОШ №3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СОШ №4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73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СОШ №5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Гимназия №1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1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73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СОШ №7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СОШ №9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73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СОШ №10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9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СОШ №11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73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10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СОШ №12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11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Гимназия №3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73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12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СОШ 14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1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13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СОШ №15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73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14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СОШ №16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15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СОШ №17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73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16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Гимназия №2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37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Calibri"/>
                          <a:ea typeface="Calibri"/>
                          <a:cs typeface="Times New Roman"/>
                        </a:rPr>
                        <a:t>17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2319F3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ХМЛ</a:t>
                      </a:r>
                      <a:endParaRPr lang="ru-RU" sz="1400" dirty="0">
                        <a:solidFill>
                          <a:srgbClr val="2319F3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1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5143" marR="4514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714348" y="764974"/>
            <a:ext cx="771530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Высокобалльники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2021 г.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4" descr="фон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4" name="Номер слайда 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058DB212-BFA2-403F-85EF-DFD3FF6D973A}" type="slidenum">
              <a:rPr lang="en-US" noProof="0" smtClean="0"/>
              <a:pPr/>
              <a:t>21</a:t>
            </a:fld>
            <a:endParaRPr lang="en-US" noProof="0"/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2500298" y="785794"/>
            <a:ext cx="5500726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Стобалльники</a:t>
            </a: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Меджидов Марат,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Гимназия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им. М.Горького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русский язык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Абдурахманов Ислам,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СОШ №14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русский язык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Юсупов </a:t>
            </a:r>
            <a:r>
              <a:rPr lang="ru-RU" sz="2400" b="1" dirty="0" err="1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Надыр</a:t>
            </a: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Гимназия №1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обществознание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2" descr="C:\Users\User\Downloads\PHOTO-2021-08-16-20-17-4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16" y="3857628"/>
            <a:ext cx="1857388" cy="2357454"/>
          </a:xfrm>
          <a:prstGeom prst="rect">
            <a:avLst/>
          </a:prstGeom>
          <a:noFill/>
        </p:spPr>
      </p:pic>
      <p:pic>
        <p:nvPicPr>
          <p:cNvPr id="3074" name="Picture 2" descr="C:\Users\User\Downloads\PHOTO-2021-08-16-19-13-1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2500307"/>
            <a:ext cx="1714512" cy="2214578"/>
          </a:xfrm>
          <a:prstGeom prst="rect">
            <a:avLst/>
          </a:prstGeom>
          <a:noFill/>
        </p:spPr>
      </p:pic>
      <p:pic>
        <p:nvPicPr>
          <p:cNvPr id="3075" name="Picture 3" descr="C:\Users\User\Downloads\attachment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78" y="571480"/>
            <a:ext cx="1928826" cy="2357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4" descr="фон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" y="805852"/>
            <a:ext cx="9137746" cy="710952"/>
          </a:xfrm>
        </p:spPr>
        <p:txBody>
          <a:bodyPr>
            <a:noAutofit/>
          </a:bodyPr>
          <a:lstStyle/>
          <a:p>
            <a:r>
              <a:rPr lang="ru-RU" sz="4300" b="1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ru-RU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Медаль</a:t>
            </a:r>
            <a:r>
              <a:rPr lang="ru-RU" sz="43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43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 особые </a:t>
            </a:r>
            <a:r>
              <a:rPr lang="ru-RU" sz="43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3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3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успехи </a:t>
            </a:r>
            <a:r>
              <a:rPr lang="ru-RU" sz="43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учении</a:t>
            </a:r>
            <a:r>
              <a:rPr lang="ru-RU" sz="43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43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>
          <a:xfrm>
            <a:off x="500034" y="428604"/>
            <a:ext cx="1719578" cy="167530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14348" y="2071679"/>
            <a:ext cx="7715304" cy="3805429"/>
          </a:xfrm>
          <a:prstGeom prst="rect">
            <a:avLst/>
          </a:prstGeom>
        </p:spPr>
        <p:txBody>
          <a:bodyPr wrap="square" lIns="65306" tIns="32653" rIns="65306" bIns="32653" numCol="2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Гимназия им.М.Горького </a:t>
            </a:r>
            <a:r>
              <a:rPr lang="ru-RU" b="1" dirty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b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12                             МКОУ СОШ № 12 –7</a:t>
            </a:r>
            <a:endParaRPr lang="ru-RU" b="1" dirty="0">
              <a:solidFill>
                <a:srgbClr val="2319F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МКОУ СОШ </a:t>
            </a:r>
            <a:r>
              <a:rPr lang="ru-RU" b="1" dirty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b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3 –3                                                Гимназия №3-3       </a:t>
            </a:r>
            <a:endParaRPr lang="ru-RU" b="1" dirty="0">
              <a:solidFill>
                <a:srgbClr val="2319F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МКОУ СОШ № 4 –2                                             МКОУ СОШ № 15 –4</a:t>
            </a:r>
          </a:p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МКОУ СОШ № 5 –2                                             МКОУ СОШ № 16 –2</a:t>
            </a:r>
          </a:p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Гимназия №1-9                                                      МКОУ СОШ №17 –4</a:t>
            </a:r>
          </a:p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МКОУ СОШ № 7 –1                                                Гимназия №2-4</a:t>
            </a:r>
          </a:p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МКОУ СОШ № 9 –2                                             МКОУ СОШ № 14 –4</a:t>
            </a:r>
          </a:p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МКОУ СОШ № 10 –7                                              ХМЛ-13</a:t>
            </a:r>
          </a:p>
          <a:p>
            <a:endParaRPr lang="ru-RU" sz="2000" dirty="0" smtClean="0">
              <a:solidFill>
                <a:srgbClr val="2319F3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300" dirty="0"/>
          </a:p>
        </p:txBody>
      </p:sp>
    </p:spTree>
    <p:extLst>
      <p:ext uri="{BB962C8B-B14F-4D97-AF65-F5344CB8AC3E}">
        <p14:creationId xmlns="" xmlns:p14="http://schemas.microsoft.com/office/powerpoint/2010/main" val="1318667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B050"/>
          </a:solidFill>
        </p:spPr>
      </p:pic>
      <p:sp>
        <p:nvSpPr>
          <p:cNvPr id="8195" name="Номер слайда 7"/>
          <p:cNvSpPr>
            <a:spLocks noGrp="1"/>
          </p:cNvSpPr>
          <p:nvPr>
            <p:ph type="sldNum" sz="quarter" idx="12"/>
          </p:nvPr>
        </p:nvSpPr>
        <p:spPr bwMode="auto">
          <a:xfrm>
            <a:off x="8396654" y="6492876"/>
            <a:ext cx="747346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fld id="{928161DB-B50D-4642-B2CF-59B5CBCEFAE9}" type="slidenum"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ctr"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0" y="785794"/>
            <a:ext cx="9144000" cy="32543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Результаты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ВсОШ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2020-2021 учебный год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latin typeface="Century Gothic" pitchFamily="34" charset="0"/>
              </a:rPr>
              <a:t> </a:t>
            </a:r>
            <a:endParaRPr lang="ru-RU" sz="1600" b="1" dirty="0">
              <a:latin typeface="Century Gothic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714346" y="1289423"/>
          <a:ext cx="7858181" cy="5291037"/>
        </p:xfrm>
        <a:graphic>
          <a:graphicData uri="http://schemas.openxmlformats.org/drawingml/2006/table">
            <a:tbl>
              <a:tblPr/>
              <a:tblGrid>
                <a:gridCol w="407235"/>
                <a:gridCol w="2362956"/>
                <a:gridCol w="1275898"/>
                <a:gridCol w="1981992"/>
                <a:gridCol w="1830100"/>
              </a:tblGrid>
              <a:tr h="1518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№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ФИО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Место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ОО, класс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Предмет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3036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Юсупов </a:t>
                      </a:r>
                      <a:r>
                        <a:rPr lang="ru-RU" sz="1200" dirty="0" err="1">
                          <a:latin typeface="Times New Roman"/>
                          <a:ea typeface="Calibri"/>
                          <a:cs typeface="Times New Roman"/>
                        </a:rPr>
                        <a:t>НадырБудагович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Призер 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МКОУ «Гимназия №1» </a:t>
                      </a: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история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6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Ильясова Марьям </a:t>
                      </a:r>
                      <a:r>
                        <a:rPr lang="ru-RU" sz="1200" dirty="0" err="1">
                          <a:latin typeface="Times New Roman"/>
                          <a:ea typeface="Calibri"/>
                          <a:cs typeface="Times New Roman"/>
                        </a:rPr>
                        <a:t>Зауровна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Призер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МКОУ «Гимназия №1» 9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МХК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54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Сулейманова </a:t>
                      </a:r>
                      <a:r>
                        <a:rPr lang="ru-RU" sz="1200" dirty="0" err="1">
                          <a:latin typeface="Times New Roman"/>
                          <a:ea typeface="Calibri"/>
                          <a:cs typeface="Times New Roman"/>
                        </a:rPr>
                        <a:t>МаретИсамудиновна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Призер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МКОУ «Гимназия №2 им. А.М. Сайтиева»,9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Экология 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54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Times New Roman"/>
                          <a:ea typeface="Calibri"/>
                          <a:cs typeface="Times New Roman"/>
                        </a:rPr>
                        <a:t>Вахидова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 err="1">
                          <a:latin typeface="Times New Roman"/>
                          <a:ea typeface="Calibri"/>
                          <a:cs typeface="Times New Roman"/>
                        </a:rPr>
                        <a:t>Карина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200" dirty="0" err="1">
                          <a:latin typeface="Times New Roman"/>
                          <a:ea typeface="Calibri"/>
                          <a:cs typeface="Times New Roman"/>
                        </a:rPr>
                        <a:t>Рамазановна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Призер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МКОУ «Гимназия №2 им. А.М. Сайтиева»,9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Литература 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541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Яхьяева </a:t>
                      </a:r>
                      <a:r>
                        <a:rPr lang="ru-RU" sz="1200" dirty="0" err="1">
                          <a:latin typeface="Times New Roman"/>
                          <a:ea typeface="Calibri"/>
                          <a:cs typeface="Times New Roman"/>
                        </a:rPr>
                        <a:t>Ирада</a:t>
                      </a: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 Исаевна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Призер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МКОУ «Гимназия №2 им. А.М. Сайтиева»,9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МХК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6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Times New Roman"/>
                          <a:ea typeface="Calibri"/>
                          <a:cs typeface="Times New Roman"/>
                        </a:rPr>
                        <a:t>МурадисиновМурадисин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Призер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МКОУ «ХМЛ им. А. Абукова»10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Физика 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6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АджиевАрсланалинГаннибалович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Призер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МКОУ «ХМЛ им.А. Абукова»,11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Экономика 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6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АджиевАрсланалинГаннибалович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Призер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МКОУ «ХМЛ им.А. Абукова»,11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Обществознание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6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Шихалиев Амин Рамазанович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Призер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МКОУ «СОШ№8»,9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Технология (Робототехника)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6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Камавов Ибрагим Арсенович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Призер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МКОУ «СОШ№10»,9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Информатика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6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Камавов Ибрагим Арсенович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Призер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МКОУ «СОШ№10»,9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Физика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6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Исакова Фатима Саадубеговна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Призер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МКОУ «СОШ№10»,9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Технология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61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СаиповАлиханМахмудович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Призер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МКОУ «СОШ№14»,10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Литература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1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Аль-ШаваЗайнабСамиевна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Призер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/>
                          <a:ea typeface="Calibri"/>
                          <a:cs typeface="Times New Roman"/>
                        </a:rPr>
                        <a:t>Интеллект,10</a:t>
                      </a:r>
                      <a:endParaRPr lang="ru-RU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Литература 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413" marR="41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Содержимое 4" descr="фон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24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14480" y="1214422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857356" y="2143116"/>
            <a:ext cx="56436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0" y="0"/>
            <a:ext cx="9144000" cy="928670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857224" y="214291"/>
            <a:ext cx="8072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1000108"/>
            <a:ext cx="8858280" cy="35719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latin typeface="Century Gothic" pitchFamily="34" charset="0"/>
              </a:rPr>
              <a:t>ВОСПИТАНИЕ</a:t>
            </a:r>
            <a:endParaRPr lang="ru-RU" sz="1600" b="1" dirty="0">
              <a:latin typeface="Century Gothic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pic>
        <p:nvPicPr>
          <p:cNvPr id="12" name="Рисунок 29"/>
          <p:cNvPicPr>
            <a:picLocks noChangeAspect="1" noChangeArrowheads="1"/>
          </p:cNvPicPr>
          <p:nvPr/>
        </p:nvPicPr>
        <p:blipFill>
          <a:blip r:embed="rId3"/>
          <a:srcRect l="17108" t="47121" r="65437" b="26849"/>
          <a:stretch>
            <a:fillRect/>
          </a:stretch>
        </p:blipFill>
        <p:spPr bwMode="auto">
          <a:xfrm>
            <a:off x="0" y="1500174"/>
            <a:ext cx="1928794" cy="1729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2000232" y="1428736"/>
            <a:ext cx="3643338" cy="183127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b="1" kern="0" dirty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КЛЮЧЕВЫЕ ЦЕЛИ</a:t>
            </a:r>
          </a:p>
          <a:p>
            <a:pPr algn="just">
              <a:defRPr/>
            </a:pPr>
            <a:r>
              <a:rPr lang="ru-RU" sz="1200" b="1" kern="0" dirty="0">
                <a:latin typeface="Times New Roman" pitchFamily="18" charset="0"/>
                <a:ea typeface="+mj-ea"/>
                <a:cs typeface="Times New Roman" pitchFamily="18" charset="0"/>
              </a:rPr>
              <a:t>1</a:t>
            </a:r>
            <a:r>
              <a:rPr lang="ru-RU" sz="1200" b="1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. Развитие </a:t>
            </a:r>
            <a:r>
              <a:rPr lang="ru-RU" sz="1200" b="1" kern="0" dirty="0">
                <a:latin typeface="Times New Roman" pitchFamily="18" charset="0"/>
                <a:ea typeface="+mj-ea"/>
                <a:cs typeface="Times New Roman" pitchFamily="18" charset="0"/>
              </a:rPr>
              <a:t>высоконравственной личности, разделяющей российские традиционные ценности, готовой к  мирному созиданию и защите Родины и ответственной за себя и свою Родину</a:t>
            </a:r>
          </a:p>
          <a:p>
            <a:pPr algn="just">
              <a:defRPr/>
            </a:pPr>
            <a:endParaRPr lang="ru-RU" sz="300" b="1" kern="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>
              <a:defRPr/>
            </a:pPr>
            <a:r>
              <a:rPr lang="ru-RU" sz="1200" b="1" kern="0" dirty="0">
                <a:latin typeface="Times New Roman" pitchFamily="18" charset="0"/>
                <a:ea typeface="+mj-ea"/>
                <a:cs typeface="Times New Roman" pitchFamily="18" charset="0"/>
              </a:rPr>
              <a:t>2. К </a:t>
            </a:r>
            <a:r>
              <a:rPr lang="ru-RU" sz="1200" b="1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2022 </a:t>
            </a:r>
            <a:r>
              <a:rPr lang="ru-RU" sz="1200" b="1" kern="0" dirty="0">
                <a:latin typeface="Times New Roman" pitchFamily="18" charset="0"/>
                <a:ea typeface="+mj-ea"/>
                <a:cs typeface="Times New Roman" pitchFamily="18" charset="0"/>
              </a:rPr>
              <a:t>году </a:t>
            </a:r>
            <a:r>
              <a:rPr lang="ru-RU" sz="1200" b="1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97% </a:t>
            </a:r>
            <a:r>
              <a:rPr lang="ru-RU" sz="1200" b="1" kern="0" dirty="0">
                <a:latin typeface="Times New Roman" pitchFamily="18" charset="0"/>
                <a:ea typeface="+mj-ea"/>
                <a:cs typeface="Times New Roman" pitchFamily="18" charset="0"/>
              </a:rPr>
              <a:t>детей и молодежи  от </a:t>
            </a:r>
            <a:r>
              <a:rPr lang="ru-RU" sz="1200" b="1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12 </a:t>
            </a:r>
            <a:r>
              <a:rPr lang="ru-RU" sz="1200" b="1" kern="0" dirty="0">
                <a:latin typeface="Times New Roman" pitchFamily="18" charset="0"/>
                <a:ea typeface="+mj-ea"/>
                <a:cs typeface="Times New Roman" pitchFamily="18" charset="0"/>
              </a:rPr>
              <a:t>до </a:t>
            </a:r>
            <a:r>
              <a:rPr lang="ru-RU" sz="1200" b="1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18 </a:t>
            </a:r>
            <a:r>
              <a:rPr lang="ru-RU" sz="1200" b="1" kern="0" dirty="0">
                <a:latin typeface="Times New Roman" pitchFamily="18" charset="0"/>
                <a:ea typeface="+mj-ea"/>
                <a:cs typeface="Times New Roman" pitchFamily="18" charset="0"/>
              </a:rPr>
              <a:t>лет  вовлечены в гражданско-патриотические мероприятия</a:t>
            </a: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97231838"/>
              </p:ext>
            </p:extLst>
          </p:nvPr>
        </p:nvGraphicFramePr>
        <p:xfrm>
          <a:off x="428596" y="3429000"/>
          <a:ext cx="5072098" cy="292094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423324"/>
                <a:gridCol w="777007"/>
                <a:gridCol w="871767"/>
              </a:tblGrid>
              <a:tr h="56936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ПОКАЗАТЕЛЬ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406" marR="844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Факт 2020 г.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406" marR="844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План </a:t>
                      </a:r>
                    </a:p>
                    <a:p>
                      <a:pPr algn="ctr"/>
                      <a:r>
                        <a:rPr lang="ru-RU" sz="1200" dirty="0" smtClean="0"/>
                        <a:t>2021 г.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406" marR="844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87166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Участие детей и молодежи от 12 до 18 лет в гражданско-патриотических мероприятиях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406" marR="844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82%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406" marR="84406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95%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406" marR="84406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1024857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Патриотическое объединения, клубы, поисковые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отряды, историко-патриотические, героико-патриотические и военно-патриотические школьные музеи и уголки боевой славы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406" marR="844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ед.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406" marR="84406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 ед.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406" marR="84406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61818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Школьные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музеи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406" marR="84406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406" marR="84406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406" marR="84406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5643570" y="1428736"/>
            <a:ext cx="3220181" cy="20928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b="1" kern="0" dirty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ИНСТРУМЕНТЫ:</a:t>
            </a:r>
          </a:p>
          <a:p>
            <a:pPr algn="just">
              <a:defRPr/>
            </a:pPr>
            <a:r>
              <a:rPr lang="ru-RU" sz="1200" kern="0" dirty="0">
                <a:latin typeface="Times New Roman" pitchFamily="18" charset="0"/>
                <a:ea typeface="+mj-ea"/>
                <a:cs typeface="Times New Roman" pitchFamily="18" charset="0"/>
              </a:rPr>
              <a:t>1</a:t>
            </a:r>
            <a:r>
              <a:rPr lang="ru-RU" sz="1400" kern="0" dirty="0">
                <a:latin typeface="Times New Roman" pitchFamily="18" charset="0"/>
                <a:ea typeface="+mj-ea"/>
                <a:cs typeface="Times New Roman" pitchFamily="18" charset="0"/>
              </a:rPr>
              <a:t>.  Лучшие </a:t>
            </a:r>
            <a:r>
              <a:rPr lang="ru-RU" sz="1400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практики</a:t>
            </a:r>
            <a:endParaRPr lang="ru-RU" sz="1400" kern="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>
              <a:defRPr/>
            </a:pPr>
            <a:r>
              <a:rPr lang="ru-RU" sz="1400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2. </a:t>
            </a:r>
            <a:r>
              <a:rPr lang="ru-RU" sz="1400" kern="0" dirty="0">
                <a:latin typeface="Times New Roman" pitchFamily="18" charset="0"/>
                <a:ea typeface="+mj-ea"/>
                <a:cs typeface="Times New Roman" pitchFamily="18" charset="0"/>
              </a:rPr>
              <a:t>Фестивали и конкурсы</a:t>
            </a:r>
          </a:p>
          <a:p>
            <a:pPr algn="just">
              <a:defRPr/>
            </a:pPr>
            <a:r>
              <a:rPr lang="ru-RU" sz="1400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3. Курсы </a:t>
            </a:r>
            <a:r>
              <a:rPr lang="ru-RU" sz="1400" kern="0" dirty="0">
                <a:latin typeface="Times New Roman" pitchFamily="18" charset="0"/>
                <a:ea typeface="+mj-ea"/>
                <a:cs typeface="Times New Roman" pitchFamily="18" charset="0"/>
              </a:rPr>
              <a:t>повышения квалификации педагогов</a:t>
            </a:r>
          </a:p>
          <a:p>
            <a:r>
              <a:rPr lang="ru-RU" sz="1400" kern="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Муниципальная программа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образования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городского округа «город Хасавюрт» </a:t>
            </a:r>
          </a:p>
          <a:p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2016-2021 годы»</a:t>
            </a:r>
            <a:endParaRPr lang="ru-RU" sz="1400" kern="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43570" y="3571876"/>
            <a:ext cx="3280622" cy="16004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b="1" kern="0" dirty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ЭКСПЕРТНОЕ СООБЩ ЕСТВО:</a:t>
            </a:r>
          </a:p>
          <a:p>
            <a:pPr algn="just">
              <a:defRPr/>
            </a:pPr>
            <a:r>
              <a:rPr lang="ru-RU" sz="1400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1.Общественный </a:t>
            </a:r>
            <a:r>
              <a:rPr lang="ru-RU" sz="1400" kern="0" dirty="0">
                <a:latin typeface="Times New Roman" pitchFamily="18" charset="0"/>
                <a:ea typeface="+mj-ea"/>
                <a:cs typeface="Times New Roman" pitchFamily="18" charset="0"/>
              </a:rPr>
              <a:t>совет при </a:t>
            </a:r>
            <a:r>
              <a:rPr lang="ru-RU" sz="1400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управлении образования администрации  муниципального образования «город Хасавюрт»</a:t>
            </a:r>
            <a:endParaRPr lang="ru-RU" sz="1400" kern="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>
              <a:defRPr/>
            </a:pPr>
            <a:r>
              <a:rPr lang="ru-RU" sz="1400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2. Ассоциации педагогов МО </a:t>
            </a:r>
            <a:r>
              <a:rPr lang="ru-RU" sz="1400" kern="0" dirty="0">
                <a:latin typeface="Times New Roman" pitchFamily="18" charset="0"/>
                <a:cs typeface="Times New Roman" pitchFamily="18" charset="0"/>
              </a:rPr>
              <a:t>«город Хасавюрт»</a:t>
            </a:r>
            <a:endParaRPr lang="ru-RU" sz="1400" kern="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фон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>
          <a:xfrm>
            <a:off x="8692553" y="6366107"/>
            <a:ext cx="348300" cy="414000"/>
          </a:xfrm>
          <a:prstGeom prst="round2DiagRect">
            <a:avLst/>
          </a:prstGeom>
        </p:spPr>
        <p:txBody>
          <a:bodyPr/>
          <a:lstStyle/>
          <a:p>
            <a:fld id="{058DB212-BFA2-403F-85EF-DFD3FF6D973A}" type="slidenum">
              <a:rPr lang="en-US" noProof="0" smtClean="0"/>
              <a:pPr/>
              <a:t>25</a:t>
            </a:fld>
            <a:endParaRPr lang="en-US" noProof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94381" y="559677"/>
            <a:ext cx="8147008" cy="654745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ВОЕННО-ПАТРИОТИЧЕСКОЕ ВОСПИТАНИЕ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b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ЮНАРМИЯ ГОРОДА ХАСАВЮРТ          </a:t>
            </a:r>
          </a:p>
          <a:p>
            <a:pPr>
              <a:buNone/>
            </a:pPr>
            <a:r>
              <a:rPr lang="ru-RU" sz="1800" dirty="0" smtClean="0"/>
              <a:t>  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настоящее время  местное отделение    «ЮНАРМИЯ» МО ГО «город Хасавюрт» состоит  из 400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Юнармейцев.За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2020-21учебный  год Юнармейцы приняли активное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участие в следующих мероприятиях:</a:t>
            </a:r>
          </a:p>
          <a:p>
            <a:pPr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митинге, посвященном 76-ей годовщине Победы в Великой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Отечественной войне и в акции «Бессмертный полк»;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в мероприятии, посвященном Дню России;</a:t>
            </a:r>
          </a:p>
          <a:p>
            <a:pPr>
              <a:buFontTx/>
              <a:buChar char="-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оформлении выставки творческих работ муниципального конкурса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«Россия – Родина моя», посвященного Дню народного единства;</a:t>
            </a:r>
          </a:p>
          <a:p>
            <a:pPr>
              <a:buNone/>
            </a:pPr>
            <a:r>
              <a:rPr lang="ru-RU" sz="1400" dirty="0" smtClean="0"/>
              <a:t>-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Акции «Милосердие», «Помоги ветерану», «Ветеран живет рядом»,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«Спасибо врачам».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   РОССИЙСКОЕ ДВИЖЕНИЕ ШКОЛЬНИКОВ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Организация РДШ города школы  работает по нескольким направлениям:</a:t>
            </a:r>
          </a:p>
          <a:p>
            <a:pPr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«Личностное развитие"(творческое развитие, популяризация ЗОЖ,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профориентация);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2."Гражданская активность" (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волонтерство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 "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Военно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–патриотическое"(отряд ЮИД);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4."Информационно–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медийное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"( школьный Пресс- центр).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6" name="Picture 2" descr="C:\Users\User\Desktop\IMG_125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1857364"/>
            <a:ext cx="2500329" cy="2167387"/>
          </a:xfrm>
          <a:prstGeom prst="rect">
            <a:avLst/>
          </a:prstGeom>
          <a:noFill/>
        </p:spPr>
      </p:pic>
      <p:pic>
        <p:nvPicPr>
          <p:cNvPr id="8" name="Picture 3" descr="C:\Users\User\Desktop\46fac41a6eacecd61f54ba11cf4939e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4286256"/>
            <a:ext cx="2500330" cy="19288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Содержимое 4" descr="фон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7C69CD-3EDA-42E6-90C8-A3FA87870622}" type="slidenum">
              <a:rPr lang="ru-RU" smtClean="0"/>
              <a:pPr/>
              <a:t>26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14480" y="1214422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857356" y="2143116"/>
            <a:ext cx="56436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0" y="0"/>
            <a:ext cx="9144000" cy="78579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857224" y="0"/>
            <a:ext cx="8072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857232"/>
            <a:ext cx="8858280" cy="3571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kern="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ЗАРАБОТНАЯ ПЛАТА ПЕДАГОГОВ В СИСТЕМЕ ОБРАЗОВАНИЯ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latin typeface="Century Gothic" pitchFamily="34" charset="0"/>
              </a:rPr>
              <a:t> </a:t>
            </a:r>
            <a:endParaRPr lang="ru-RU" sz="1600" b="1" dirty="0">
              <a:latin typeface="Century Gothic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8596" y="1571612"/>
            <a:ext cx="7929618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Образование города выполняет майские указы В.В. Путина по заработной   плате</a:t>
            </a:r>
          </a:p>
          <a:p>
            <a:pPr algn="just">
              <a:defRPr/>
            </a:pPr>
            <a:endParaRPr lang="ru-RU" sz="1200" b="1" kern="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00694" y="4429132"/>
            <a:ext cx="3148743" cy="184665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600" b="1" kern="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ИНСРУМЕНТЫ:</a:t>
            </a:r>
          </a:p>
          <a:p>
            <a:pPr algn="just">
              <a:defRPr/>
            </a:pPr>
            <a:r>
              <a:rPr lang="ru-RU" sz="1300" kern="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kern="0" dirty="0" smtClean="0">
                <a:latin typeface="Times New Roman" pitchFamily="18" charset="0"/>
                <a:cs typeface="Times New Roman" pitchFamily="18" charset="0"/>
              </a:rPr>
              <a:t>.  Мониторинг средних заработных плат педагогов</a:t>
            </a:r>
          </a:p>
          <a:p>
            <a:pPr algn="just">
              <a:defRPr/>
            </a:pPr>
            <a:r>
              <a:rPr lang="ru-RU" sz="1400" kern="0" dirty="0" smtClean="0">
                <a:latin typeface="Times New Roman" pitchFamily="18" charset="0"/>
                <a:cs typeface="Times New Roman" pitchFamily="18" charset="0"/>
              </a:rPr>
              <a:t>2. Субвенции из республиканского бюджета на финансовое обеспечение образовательной деятельности общеобразовательных и  дошкольных образовательных учреждений</a:t>
            </a:r>
            <a:endParaRPr lang="ru-RU" sz="1400" kern="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82407646"/>
              </p:ext>
            </p:extLst>
          </p:nvPr>
        </p:nvGraphicFramePr>
        <p:xfrm>
          <a:off x="571472" y="2357430"/>
          <a:ext cx="5072097" cy="2035598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3149501"/>
                <a:gridCol w="961298"/>
                <a:gridCol w="961298"/>
              </a:tblGrid>
              <a:tr h="2584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406" marR="84406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 г.</a:t>
                      </a:r>
                      <a:endParaRPr lang="ru-RU" sz="1200" b="1" kern="0" dirty="0" smtClean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4406" marR="84406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r>
                        <a:rPr lang="ru-RU" sz="1200" kern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г.</a:t>
                      </a:r>
                      <a:endParaRPr lang="ru-RU" sz="1200" b="1" kern="0" dirty="0" smtClean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4406" marR="84406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4307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Педагогические работники дошкольного образования </a:t>
                      </a:r>
                      <a:endParaRPr lang="ru-RU" sz="16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406" marR="84406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24877,9</a:t>
                      </a:r>
                    </a:p>
                  </a:txBody>
                  <a:tcPr marL="84406" marR="84406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24429,86 </a:t>
                      </a:r>
                      <a:endParaRPr lang="ru-RU" sz="1600" b="1" kern="0" dirty="0" smtClean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4406" marR="84406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4307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Педагогические работники общего образования</a:t>
                      </a:r>
                      <a:endParaRPr lang="ru-RU" sz="1600" b="1" kern="0" dirty="0" smtClean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4406" marR="84406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28629,69</a:t>
                      </a:r>
                    </a:p>
                  </a:txBody>
                  <a:tcPr marL="84406" marR="84406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28907,93 </a:t>
                      </a:r>
                      <a:endParaRPr lang="ru-RU" sz="1600" b="1" kern="0" dirty="0" smtClean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4406" marR="84406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6030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kern="0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Педагогические работники дополнительного образования</a:t>
                      </a:r>
                      <a:endParaRPr lang="ru-RU" sz="1600" b="1" kern="0" dirty="0" smtClean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4406" marR="84406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kern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27300,5</a:t>
                      </a:r>
                    </a:p>
                  </a:txBody>
                  <a:tcPr marL="84406" marR="84406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25455,0 </a:t>
                      </a:r>
                      <a:endParaRPr lang="ru-RU" sz="1600" b="1" kern="0" dirty="0" smtClean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84406" marR="84406"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</p:pic>
      <p:sp>
        <p:nvSpPr>
          <p:cNvPr id="5123" name="Номер слайда 7"/>
          <p:cNvSpPr>
            <a:spLocks noGrp="1"/>
          </p:cNvSpPr>
          <p:nvPr>
            <p:ph type="sldNum" sz="quarter" idx="12"/>
          </p:nvPr>
        </p:nvSpPr>
        <p:spPr bwMode="auto">
          <a:xfrm>
            <a:off x="8264769" y="6492876"/>
            <a:ext cx="879231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fld id="{CD7A045F-F44E-4F5C-B5D5-390DA14A955B}" type="slidenum"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ctr"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>
                <a:latin typeface="Century Gothic" pitchFamily="34" charset="0"/>
              </a:rPr>
              <a:t>ДОШКОЛЬНОЕ ОБРАЗОВАНИЕ. ДОСТУПНОСТЬ И КАЧЕСТВО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643042" y="1214422"/>
            <a:ext cx="6786610" cy="35394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Муниципальная сеть дошкольного образования города Хасавюрт представлена 11 образовательными организациями. Из них 8 - это детские сады, 3 - прогимназии, которые посещают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2442</a:t>
            </a:r>
            <a:r>
              <a:rPr lang="ru-RU" sz="16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ребенка. Численность детей в возрасте от 0 до 7 лет по городу составляет 17234 человек, из них детей в возрасте от 3 до 7 лет - 10823. Число мест в дошкольных учреждениях города - 1924 мест.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Переуплотненность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мест в детских садах составляет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518</a:t>
            </a:r>
            <a:r>
              <a:rPr lang="ru-RU" sz="16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чел.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 2021 году планируется ввести в строй детский сад «Соколенок» по ул. 40 лет Октября на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120</a:t>
            </a:r>
            <a:r>
              <a:rPr lang="ru-RU" sz="16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мет. а также ведется строительство двух детских садов: в микрорайоне «Грозненский» на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210</a:t>
            </a:r>
            <a:r>
              <a:rPr lang="ru-RU" sz="16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мест и по ул.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Казбекова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 районе СОШ №7 на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120</a:t>
            </a:r>
            <a:r>
              <a:rPr lang="ru-RU" sz="16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мест. Тем не менее, потребность населения в охвате их детей дошкольным образованием и очередность в дошкольные образовательные учреждения остается еще высокой.</a:t>
            </a: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pic>
        <p:nvPicPr>
          <p:cNvPr id="19" name="Рисунок 18" descr="3 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1285860"/>
            <a:ext cx="1357322" cy="1714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 descr="3 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43240" y="4643446"/>
            <a:ext cx="2500330" cy="17502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Рисунок 16" descr="3 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43636" y="4643446"/>
            <a:ext cx="2571768" cy="17078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0" name="Picture 2" descr="C:\Users\User\AppData\Local\Temp\Rar$DIa0.285\b92e91cd-8eae-46ad-a614-3a82a6a4b75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10" y="4500570"/>
            <a:ext cx="1785950" cy="21719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171" name="Номер слайда 7"/>
          <p:cNvSpPr>
            <a:spLocks noGrp="1"/>
          </p:cNvSpPr>
          <p:nvPr>
            <p:ph type="sldNum" sz="quarter" idx="12"/>
          </p:nvPr>
        </p:nvSpPr>
        <p:spPr bwMode="auto">
          <a:xfrm>
            <a:off x="8396654" y="6492876"/>
            <a:ext cx="747346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fld id="{5E98CE39-4530-492F-B0AC-F6FBAF4F5BAA}" type="slidenum"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ctr"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0034" y="3000372"/>
            <a:ext cx="8424159" cy="1508105"/>
          </a:xfrm>
          <a:prstGeom prst="rect">
            <a:avLst/>
          </a:prstGeom>
          <a:solidFill>
            <a:srgbClr val="EBF0F9"/>
          </a:solidFill>
        </p:spPr>
        <p:txBody>
          <a:bodyPr wrap="square">
            <a:spAutoFit/>
          </a:bodyPr>
          <a:lstStyle/>
          <a:p>
            <a:pPr algn="just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Количество учреждений дополнительного образования-9 .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Из 262 педагогических работников образовательных организаций дополнительного образования 184 имеют профессиональное педагогическое образование (70,2% от общего количества); 45 педагога имеют квалификационную категорию (17,1 % от общего количества).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sz="1200" kern="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29256" y="1285875"/>
            <a:ext cx="3143272" cy="1600438"/>
          </a:xfrm>
          <a:prstGeom prst="rect">
            <a:avLst/>
          </a:prstGeom>
          <a:solidFill>
            <a:srgbClr val="EBF0F9"/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b="1" kern="0" dirty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КЛЮЧЕВЫЕ ЦЕЛИ</a:t>
            </a:r>
          </a:p>
          <a:p>
            <a:pPr algn="just">
              <a:defRPr/>
            </a:pPr>
            <a:r>
              <a:rPr lang="ru-RU" sz="1200" b="1" kern="0" dirty="0">
                <a:latin typeface="Times New Roman" pitchFamily="18" charset="0"/>
                <a:ea typeface="+mj-ea"/>
                <a:cs typeface="Times New Roman" pitchFamily="18" charset="0"/>
              </a:rPr>
              <a:t>1.  К </a:t>
            </a:r>
            <a:r>
              <a:rPr lang="ru-RU" sz="1200" b="1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2022 </a:t>
            </a:r>
            <a:r>
              <a:rPr lang="ru-RU" sz="1200" b="1" kern="0" dirty="0">
                <a:latin typeface="Times New Roman" pitchFamily="18" charset="0"/>
                <a:ea typeface="+mj-ea"/>
                <a:cs typeface="Times New Roman" pitchFamily="18" charset="0"/>
              </a:rPr>
              <a:t>году </a:t>
            </a:r>
            <a:r>
              <a:rPr lang="ru-RU" sz="1200" b="1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90% </a:t>
            </a:r>
            <a:r>
              <a:rPr lang="ru-RU" sz="1200" b="1" kern="0" dirty="0">
                <a:latin typeface="Times New Roman" pitchFamily="18" charset="0"/>
                <a:ea typeface="+mj-ea"/>
                <a:cs typeface="Times New Roman" pitchFamily="18" charset="0"/>
              </a:rPr>
              <a:t>детей от 5 до 18 лет получают дополнительное образование</a:t>
            </a:r>
          </a:p>
          <a:p>
            <a:pPr algn="just">
              <a:defRPr/>
            </a:pPr>
            <a:r>
              <a:rPr lang="ru-RU" sz="1200" b="1" kern="0" dirty="0">
                <a:latin typeface="Times New Roman" pitchFamily="18" charset="0"/>
                <a:ea typeface="+mj-ea"/>
                <a:cs typeface="Times New Roman" pitchFamily="18" charset="0"/>
              </a:rPr>
              <a:t>2.  Общенациональная система выявления и развития молодых талантов</a:t>
            </a:r>
          </a:p>
          <a:p>
            <a:pPr algn="just">
              <a:defRPr/>
            </a:pPr>
            <a:r>
              <a:rPr lang="ru-RU" sz="1200" b="1" kern="0" dirty="0">
                <a:latin typeface="Times New Roman" pitchFamily="18" charset="0"/>
                <a:ea typeface="+mj-ea"/>
                <a:cs typeface="Times New Roman" pitchFamily="18" charset="0"/>
              </a:rPr>
              <a:t>3. Приобретение детьми базовых умений и навыков в области выбранного вида искусств, науки или спорта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>
                <a:latin typeface="Century Gothic" pitchFamily="34" charset="0"/>
              </a:rPr>
              <a:t>ДОПОЛНИТЕЛЬНОЕ ОБРАЗОВАНИЕ: РАЗВИТИЕ И САМООПРЕДЕЛЕНИЕ ДЕТЕЙ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sp>
        <p:nvSpPr>
          <p:cNvPr id="17" name="7-конечная звезда 16"/>
          <p:cNvSpPr/>
          <p:nvPr/>
        </p:nvSpPr>
        <p:spPr>
          <a:xfrm>
            <a:off x="0" y="1142984"/>
            <a:ext cx="2143108" cy="1857388"/>
          </a:xfrm>
          <a:prstGeom prst="star7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 descr="dop_obrazovani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1571612"/>
            <a:ext cx="1090369" cy="10715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2" descr="http://zonahelp.ru/wp-content/uploads/2015/01/41-350x26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24" y="4714884"/>
            <a:ext cx="2279448" cy="13752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AppData\Local\Temp\Rar$DIa0.752\3f5d6973-4d80-4a01-bad6-0474ed92487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4572008"/>
            <a:ext cx="2714644" cy="1857412"/>
          </a:xfrm>
          <a:prstGeom prst="rect">
            <a:avLst/>
          </a:prstGeom>
          <a:noFill/>
        </p:spPr>
      </p:pic>
      <p:pic>
        <p:nvPicPr>
          <p:cNvPr id="1027" name="Picture 3" descr="C:\Users\User\AppData\Local\Temp\Rar$DIa0.430\35ca0a15-4d5a-45a9-9ba8-f8853f7cbf7d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71670" y="1214423"/>
            <a:ext cx="2786082" cy="2089562"/>
          </a:xfrm>
          <a:prstGeom prst="rect">
            <a:avLst/>
          </a:prstGeom>
          <a:noFill/>
        </p:spPr>
      </p:pic>
      <p:pic>
        <p:nvPicPr>
          <p:cNvPr id="1028" name="Picture 4" descr="d11312af-b920-4a37-8d2b-e586ce22eef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86512" y="4357694"/>
            <a:ext cx="2000264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Содержимое 4" descr="фон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85728"/>
            <a:ext cx="9144000" cy="6858000"/>
          </a:xfrm>
          <a:prstGeom prst="rect">
            <a:avLst/>
          </a:prstGeom>
        </p:spPr>
      </p:pic>
      <p:sp>
        <p:nvSpPr>
          <p:cNvPr id="7171" name="Номер слайда 7"/>
          <p:cNvSpPr>
            <a:spLocks noGrp="1"/>
          </p:cNvSpPr>
          <p:nvPr>
            <p:ph type="sldNum" sz="quarter" idx="12"/>
          </p:nvPr>
        </p:nvSpPr>
        <p:spPr bwMode="auto">
          <a:xfrm>
            <a:off x="8396654" y="6492876"/>
            <a:ext cx="747346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fld id="{5E98CE39-4530-492F-B0AC-F6FBAF4F5BAA}" type="slidenum"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ctr"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0034" y="2000240"/>
            <a:ext cx="8424159" cy="523220"/>
          </a:xfrm>
          <a:prstGeom prst="rect">
            <a:avLst/>
          </a:prstGeom>
          <a:solidFill>
            <a:srgbClr val="EBF0F9"/>
          </a:solidFill>
        </p:spPr>
        <p:txBody>
          <a:bodyPr wrap="square">
            <a:spAutoFit/>
          </a:bodyPr>
          <a:lstStyle/>
          <a:p>
            <a:pPr algn="just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sz="1200" kern="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2910" y="1142985"/>
            <a:ext cx="8286808" cy="584775"/>
          </a:xfrm>
          <a:prstGeom prst="rect">
            <a:avLst/>
          </a:prstGeom>
          <a:solidFill>
            <a:srgbClr val="EBF0F9"/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Результаты участия воспитанников учреждений дополнительного образования </a:t>
            </a:r>
            <a:endParaRPr lang="ru-RU" sz="1600" dirty="0" smtClean="0">
              <a:solidFill>
                <a:srgbClr val="FF0000"/>
              </a:solidFill>
            </a:endParaRPr>
          </a:p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в рейтинговых мероприятиях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>
                <a:latin typeface="Century Gothic" pitchFamily="34" charset="0"/>
              </a:rPr>
              <a:t>ДОПОЛНИТЕЛЬНОЕ ОБРАЗОВАНИЕ: РАЗВИТИЕ И САМООПРЕДЕЛЕНИЕ ДЕТЕЙ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571472" y="1714487"/>
          <a:ext cx="7929619" cy="4975531"/>
        </p:xfrm>
        <a:graphic>
          <a:graphicData uri="http://schemas.openxmlformats.org/drawingml/2006/table">
            <a:tbl>
              <a:tblPr/>
              <a:tblGrid>
                <a:gridCol w="387153"/>
                <a:gridCol w="2256053"/>
                <a:gridCol w="500066"/>
                <a:gridCol w="1285884"/>
                <a:gridCol w="1357322"/>
                <a:gridCol w="2143141"/>
              </a:tblGrid>
              <a:tr h="2282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№ 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Наименование соревнований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место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ФИО спортсмена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ФИО тренера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Образовательная организация 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866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ВОЛЬНАЯ  БОРЬБА</a:t>
                      </a:r>
                      <a:endParaRPr lang="ru-RU" sz="120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4866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Первенство России г.Владикавказ 27.03.2021 г.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Магомедов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Халид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Шемеев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Ш. М.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им. М.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Батырова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0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Завурбеков</a:t>
                      </a:r>
                      <a:r>
                        <a:rPr lang="ru-RU" sz="1200" dirty="0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Хабиб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Шемеев Ш. М.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им. М. Батырова.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866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БОКС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43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Первенство Европы ср. юношей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Черногрия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г.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Будва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Зайнулабидов</a:t>
                      </a:r>
                      <a:endParaRPr lang="ru-RU" sz="1200" dirty="0" smtClean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Микаил</a:t>
                      </a:r>
                      <a:r>
                        <a:rPr lang="ru-RU" sz="1200" dirty="0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Тапашев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Л. А.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им. М.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Батырова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866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КАРАТЭ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65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Первенство России ср. юн.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г. Орел 02-07.04.2021 г.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Халилулаев</a:t>
                      </a:r>
                      <a:r>
                        <a:rPr lang="ru-RU" sz="1200" dirty="0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err="1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Алихан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Халилулаев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А. Б.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им. М.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Батырова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866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ГРЭППЛИНГ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4866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Чемпионат Европы 18.02.2020 г.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Гасанов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Зайирби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Магомедрасулов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П. 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им. М.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Батырова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8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Гасанов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Курбан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Магомедрасулов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П. 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им. М. Батырова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296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Первенство России ср. ст. юн. г.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Наро-Фоминск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01-02.10.2020 г.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АмагаевАпанди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Магомедрасулов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П. 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им. М. Батырова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6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Джамалов</a:t>
                      </a:r>
                      <a:r>
                        <a:rPr lang="ru-RU" sz="1200" dirty="0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Магомед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Магомедрасулов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П. 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им. М. Батырова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6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Магомедов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Маллараджаб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Магомедрасулов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П. 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им. М.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Батырова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2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Чемпионат Европы в  Польше 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г. Варшава 26.04.2021 г. 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Гасанов Курбан 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Магомедрасулов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П. 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им. М.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Батырова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92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Первенство России 2021г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Докеев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Адам Рустамович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Муртазаев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А.Г.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ДО ДЮСШ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им.М.А.Иславова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973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Первенство России 2021г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Шабазов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Имам 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Хампашаевич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Муртазаев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А.Г.</a:t>
                      </a: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ДО ДЮСШ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им.М.А.Иславова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1849" marR="4184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Номер слайда 7"/>
          <p:cNvSpPr>
            <a:spLocks noGrp="1"/>
          </p:cNvSpPr>
          <p:nvPr>
            <p:ph type="sldNum" sz="quarter" idx="12"/>
          </p:nvPr>
        </p:nvSpPr>
        <p:spPr bwMode="auto">
          <a:xfrm>
            <a:off x="8396654" y="6492876"/>
            <a:ext cx="747346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fld id="{5E98CE39-4530-492F-B0AC-F6FBAF4F5BAA}" type="slidenum"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ctr"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2910" y="1285875"/>
            <a:ext cx="8286808" cy="584775"/>
          </a:xfrm>
          <a:prstGeom prst="rect">
            <a:avLst/>
          </a:prstGeom>
          <a:solidFill>
            <a:srgbClr val="EBF0F9"/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Результаты участия воспитанников учреждений дополнительного образования </a:t>
            </a:r>
            <a:endParaRPr lang="ru-RU" sz="1600" dirty="0" smtClean="0">
              <a:solidFill>
                <a:srgbClr val="FF0000"/>
              </a:solidFill>
            </a:endParaRPr>
          </a:p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в рейтинговых мероприятиях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>
                <a:latin typeface="Century Gothic" pitchFamily="34" charset="0"/>
              </a:rPr>
              <a:t>ДОПОЛНИТЕЛЬНОЕ ОБРАЗОВАНИЕ: РАЗВИТИЕ И САМООПРЕДЕЛЕНИЕ ДЕТЕЙ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14348" y="1785926"/>
          <a:ext cx="7992914" cy="4768796"/>
        </p:xfrm>
        <a:graphic>
          <a:graphicData uri="http://schemas.openxmlformats.org/drawingml/2006/table">
            <a:tbl>
              <a:tblPr/>
              <a:tblGrid>
                <a:gridCol w="465410"/>
                <a:gridCol w="2392110"/>
                <a:gridCol w="349764"/>
                <a:gridCol w="1143290"/>
                <a:gridCol w="1821170"/>
                <a:gridCol w="1821170"/>
              </a:tblGrid>
              <a:tr h="112870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ТАЙСКИЙ БОКС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10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9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Первенство России г. Нижний Новгород  11-13.12.2020 г.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Абсаламов Байсолтан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Мамедов А. А.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им. М. Батырова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949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10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Первенство России г. Нижний Новгород  11-13.12.2020 г.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Алиев Гусейн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Ибрайхалиев Г. Г.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им. М. Батырова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Дадаев Магомед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Ибрайхалиев Г. Г.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им. М. </a:t>
                      </a:r>
                      <a:r>
                        <a:rPr lang="ru-RU" sz="120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Батырова</a:t>
                      </a: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0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11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Первенство России г. Нижний Новгород  11-13.12.2020 г.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Гаджимурадов Адам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АлисултановМ. А.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им. М. Батырова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911"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КИКБОКСИНГ</a:t>
                      </a: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10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Чемпионат России в г. Якутск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05-11.04.2021 г.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Дадаев Гаджимурад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Нурутдинов Н. К.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им. М. Батырова 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0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200" dirty="0" smtClean="0">
                          <a:solidFill>
                            <a:srgbClr val="2319F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Первенство России по кикбоксингу 09.05.2021 Г.Челябинск</a:t>
                      </a:r>
                      <a:endParaRPr lang="ru-RU" sz="120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Исаев Магомед</a:t>
                      </a:r>
                      <a:endParaRPr lang="ru-RU" sz="120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Алмасханов</a:t>
                      </a:r>
                      <a:r>
                        <a:rPr lang="ru-RU" sz="1200" spc="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spc="0" dirty="0" err="1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Арслан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по боксу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91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200" dirty="0" smtClean="0">
                          <a:solidFill>
                            <a:srgbClr val="2319F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Первенство Федерации России К1 по кикбоксингу. Моск-я обл.г.Красноармейск 16.04.2021 </a:t>
                      </a:r>
                      <a:endParaRPr lang="ru-RU" sz="120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454" marR="23454" marT="4264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Саидов Джамбулат</a:t>
                      </a:r>
                      <a:endParaRPr lang="ru-RU" sz="120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Алмасханов</a:t>
                      </a:r>
                      <a:r>
                        <a:rPr lang="ru-RU" sz="1200" spc="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spc="0" dirty="0" err="1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Арслан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по боксу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91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200" dirty="0" smtClean="0">
                          <a:solidFill>
                            <a:srgbClr val="2319F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Первенство Федерации России К1 по кикбоксингу. Моск-я обл.г.Красноармейск 16.04.2021</a:t>
                      </a:r>
                      <a:endParaRPr lang="ru-RU" sz="120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Гойлубиев Рамазан</a:t>
                      </a:r>
                      <a:endParaRPr lang="ru-RU" sz="120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Алмасханов</a:t>
                      </a:r>
                      <a:r>
                        <a:rPr lang="ru-RU" sz="1200" spc="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spc="0" dirty="0" err="1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Арслан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по боксу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91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ru-RU" sz="1200" dirty="0" smtClean="0">
                          <a:solidFill>
                            <a:srgbClr val="2319F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Первенство Федерации России К1 по кикбоксингу. Моск-я обл.г.Красноармейск 16.04.2021</a:t>
                      </a:r>
                      <a:endParaRPr lang="ru-RU" sz="120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Вагаев Амир</a:t>
                      </a:r>
                      <a:endParaRPr lang="ru-RU" sz="120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spc="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Алмасханов</a:t>
                      </a:r>
                      <a:r>
                        <a:rPr lang="ru-RU" sz="1200" spc="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spc="0" dirty="0" err="1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Арслан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по боксу</a:t>
                      </a:r>
                    </a:p>
                  </a:txBody>
                  <a:tcPr marL="23454" marR="23454" marT="4264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Номер слайда 7"/>
          <p:cNvSpPr>
            <a:spLocks noGrp="1"/>
          </p:cNvSpPr>
          <p:nvPr>
            <p:ph type="sldNum" sz="quarter" idx="12"/>
          </p:nvPr>
        </p:nvSpPr>
        <p:spPr bwMode="auto">
          <a:xfrm>
            <a:off x="8396654" y="6492876"/>
            <a:ext cx="747346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fld id="{5E98CE39-4530-492F-B0AC-F6FBAF4F5BAA}" type="slidenum">
              <a:rPr lang="ru-RU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ctr"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ru-RU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4348" y="1285860"/>
            <a:ext cx="8286808" cy="584775"/>
          </a:xfrm>
          <a:prstGeom prst="rect">
            <a:avLst/>
          </a:prstGeom>
          <a:solidFill>
            <a:srgbClr val="EBF0F9"/>
          </a:solidFill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Результаты участия воспитанников учреждений дополнительного образования </a:t>
            </a:r>
            <a:endParaRPr lang="ru-RU" sz="1600" dirty="0" smtClean="0">
              <a:solidFill>
                <a:srgbClr val="FF0000"/>
              </a:solidFill>
            </a:endParaRPr>
          </a:p>
          <a:p>
            <a:pPr algn="ctr"/>
            <a:r>
              <a:rPr lang="ru-RU" sz="1600" b="1" dirty="0" smtClean="0">
                <a:solidFill>
                  <a:srgbClr val="FF0000"/>
                </a:solidFill>
              </a:rPr>
              <a:t>в рейтинговых мероприятиях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0" y="817564"/>
            <a:ext cx="9144000" cy="32543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0052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600" b="1" dirty="0">
              <a:latin typeface="Century Gothic" pitchFamily="34" charset="0"/>
            </a:endParaRPr>
          </a:p>
          <a:p>
            <a:pPr algn="ctr">
              <a:defRPr/>
            </a:pPr>
            <a:r>
              <a:rPr lang="ru-RU" sz="1600" b="1" dirty="0">
                <a:latin typeface="Century Gothic" pitchFamily="34" charset="0"/>
              </a:rPr>
              <a:t>ДОПОЛНИТЕЛЬНОЕ ОБРАЗОВАНИЕ: РАЗВИТИЕ И САМООПРЕДЕЛЕНИЕ ДЕТЕЙ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>
                <a:latin typeface="Century Gothic" pitchFamily="34" charset="0"/>
              </a:rPr>
              <a:t> 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0" y="0"/>
            <a:ext cx="9144000" cy="71435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Результаты и перспективы развития системы образования </a:t>
            </a:r>
          </a:p>
          <a:p>
            <a:pPr algn="r"/>
            <a:r>
              <a:rPr lang="ru-RU" dirty="0" smtClean="0">
                <a:solidFill>
                  <a:srgbClr val="2319F3"/>
                </a:solidFill>
                <a:latin typeface="Book Antiqua" pitchFamily="18" charset="0"/>
              </a:rPr>
              <a:t>города Хасавюрта</a:t>
            </a:r>
            <a:endParaRPr lang="ru-RU" dirty="0">
              <a:solidFill>
                <a:srgbClr val="2319F3"/>
              </a:solidFill>
              <a:latin typeface="Book Antiqua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714348" y="2071678"/>
          <a:ext cx="7786742" cy="2986756"/>
        </p:xfrm>
        <a:graphic>
          <a:graphicData uri="http://schemas.openxmlformats.org/drawingml/2006/table">
            <a:tbl>
              <a:tblPr/>
              <a:tblGrid>
                <a:gridCol w="400246"/>
                <a:gridCol w="2100084"/>
                <a:gridCol w="257887"/>
                <a:gridCol w="1742377"/>
                <a:gridCol w="1428760"/>
                <a:gridCol w="1857388"/>
              </a:tblGrid>
              <a:tr h="164525">
                <a:tc gridSpan="6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ТАЙСКИЙ БОКС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523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spc="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Первенство России по тайскому боксу с.Покровское Московская область 12.04.2021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</a:t>
                      </a: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spc="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Маниев</a:t>
                      </a:r>
                      <a:r>
                        <a:rPr lang="ru-RU" sz="1200" spc="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spc="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Байсангур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spc="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Зубаиров</a:t>
                      </a:r>
                      <a:r>
                        <a:rPr lang="ru-RU" sz="1200" spc="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spc="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Закарья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по боксу</a:t>
                      </a: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682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 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spc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Первенство России по тайскому боксу с.Покровское Московская область 12.04.2021</a:t>
                      </a:r>
                      <a:endParaRPr lang="ru-RU" sz="120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</a:t>
                      </a: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Порсуков Абдулхаким</a:t>
                      </a: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spc="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Зубаиров</a:t>
                      </a:r>
                      <a:r>
                        <a:rPr lang="ru-RU" sz="1200" spc="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spc="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Закарья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по боксу</a:t>
                      </a: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71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 </a:t>
                      </a: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spc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Хаджиев Назир</a:t>
                      </a:r>
                      <a:endParaRPr lang="ru-RU" sz="120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spc="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Зубаиров</a:t>
                      </a:r>
                      <a:r>
                        <a:rPr lang="ru-RU" sz="1200" spc="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spc="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Закарья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по боксу</a:t>
                      </a: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3194">
                <a:tc gridSpan="6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БОКС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523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 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spc="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Международный турнир по боксу памяти </a:t>
                      </a:r>
                      <a:r>
                        <a:rPr lang="ru-RU" sz="1200" spc="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В.В.Ботвиника</a:t>
                      </a:r>
                      <a:r>
                        <a:rPr lang="ru-RU" sz="1200" spc="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Белоруссия 16.10.2020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spc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Ханапиев Рамазан</a:t>
                      </a:r>
                      <a:endParaRPr lang="ru-RU" sz="120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spc="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Исаев </a:t>
                      </a:r>
                      <a:r>
                        <a:rPr lang="ru-RU" sz="1200" spc="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Адиль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по боксу</a:t>
                      </a: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23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200" dirty="0" smtClean="0">
                          <a:solidFill>
                            <a:srgbClr val="2319F3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spc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Первенство России по боксу среди юниоров 19- 22 г. Моск-я обл.г.Серпухов 25.04.2021 </a:t>
                      </a:r>
                      <a:endParaRPr lang="ru-RU" sz="120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spc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Ханапиев Рамазан</a:t>
                      </a:r>
                      <a:endParaRPr lang="ru-RU" sz="120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spc="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Исаев </a:t>
                      </a:r>
                      <a:r>
                        <a:rPr lang="ru-RU" sz="1200" spc="0" dirty="0" err="1">
                          <a:solidFill>
                            <a:srgbClr val="2319F3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Адиль</a:t>
                      </a:r>
                      <a:endParaRPr lang="ru-RU" sz="1200" dirty="0">
                        <a:solidFill>
                          <a:srgbClr val="2319F3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2319F3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МКУ СШОР по боксу</a:t>
                      </a:r>
                    </a:p>
                  </a:txBody>
                  <a:tcPr marL="31383" marR="31383" marT="5706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4" descr="фон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11560" y="651549"/>
            <a:ext cx="8229600" cy="629762"/>
          </a:xfrm>
        </p:spPr>
        <p:txBody>
          <a:bodyPr>
            <a:noAutofit/>
          </a:bodyPr>
          <a:lstStyle/>
          <a:p>
            <a:pPr algn="ctr"/>
            <a:r>
              <a:rPr lang="ru-RU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4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3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 2021 – 2022 гг.</a:t>
            </a:r>
            <a:endParaRPr lang="ru-RU" sz="43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500034" y="1357298"/>
            <a:ext cx="8319485" cy="4861704"/>
          </a:xfrm>
          <a:prstGeom prst="rect">
            <a:avLst/>
          </a:prstGeom>
        </p:spPr>
        <p:txBody>
          <a:bodyPr vert="horz" lIns="0" tIns="45710" rIns="0" bIns="0"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7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408165" indent="-408165" defTabSz="653064">
              <a:buFont typeface="Wingdings" panose="05000000000000000000" pitchFamily="2" charset="2"/>
              <a:buChar char="Ø"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1720840"/>
            <a:ext cx="83582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8165" indent="-408165" defTabSz="653064">
              <a:buFont typeface="Wingdings" panose="05000000000000000000" pitchFamily="2" charset="2"/>
              <a:buChar char="Ø"/>
            </a:pPr>
            <a:r>
              <a:rPr lang="ru-RU" b="1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Реализация региональных проектов в рамках Национального проекта «Образование»</a:t>
            </a:r>
          </a:p>
          <a:p>
            <a:pPr marL="408165" indent="-408165" defTabSz="653064">
              <a:buFont typeface="Wingdings" panose="05000000000000000000" pitchFamily="2" charset="2"/>
              <a:buChar char="Ø"/>
            </a:pPr>
            <a:r>
              <a:rPr lang="ru-RU" b="1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Обеспечение выполнения всех целевых значений показателей, определенных в указах Президента Российской Федерации; </a:t>
            </a:r>
          </a:p>
          <a:p>
            <a:pPr marL="408165" indent="-408165" defTabSz="653064">
              <a:buFont typeface="Wingdings" panose="05000000000000000000" pitchFamily="2" charset="2"/>
              <a:buChar char="Ø"/>
            </a:pPr>
            <a:r>
              <a:rPr lang="ru-RU" b="1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Создание в системе образования условий для получения общедоступного качественного образования и позитивной социализации детей; </a:t>
            </a:r>
          </a:p>
          <a:p>
            <a:pPr marL="408165" indent="-408165" defTabSz="653064">
              <a:buFont typeface="Wingdings" panose="05000000000000000000" pitchFamily="2" charset="2"/>
              <a:buChar char="Ø"/>
            </a:pPr>
            <a:r>
              <a:rPr lang="ru-RU" b="1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Создание современной материальной инфраструктуры образования;</a:t>
            </a:r>
          </a:p>
          <a:p>
            <a:pPr marL="408165" indent="-408165" defTabSz="653064">
              <a:buFont typeface="Wingdings" panose="05000000000000000000" pitchFamily="2" charset="2"/>
              <a:buChar char="Ø"/>
            </a:pPr>
            <a:r>
              <a:rPr lang="ru-RU" b="1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Внедрение новых методов обучения и воспитания, образовательных технологий;</a:t>
            </a:r>
          </a:p>
          <a:p>
            <a:pPr marL="408165" indent="-408165" defTabSz="653064">
              <a:buFont typeface="Wingdings" panose="05000000000000000000" pitchFamily="2" charset="2"/>
              <a:buChar char="Ø"/>
            </a:pPr>
            <a:r>
              <a:rPr lang="ru-RU" b="1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Повышение объективности оценки образовательных результатов;</a:t>
            </a:r>
          </a:p>
          <a:p>
            <a:pPr marL="408165" indent="-408165" defTabSz="653064">
              <a:buFont typeface="Wingdings" panose="05000000000000000000" pitchFamily="2" charset="2"/>
              <a:buChar char="Ø"/>
            </a:pPr>
            <a:r>
              <a:rPr lang="ru-RU" b="1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Формирование эффективной системы выявления, поддержки и развития способных и талантливых детей; </a:t>
            </a:r>
          </a:p>
          <a:p>
            <a:pPr marL="408165" indent="-408165" defTabSz="653064">
              <a:buFont typeface="Wingdings" panose="05000000000000000000" pitchFamily="2" charset="2"/>
              <a:buChar char="Ø"/>
            </a:pPr>
            <a:r>
              <a:rPr lang="ru-RU" b="1" i="1" dirty="0" smtClean="0">
                <a:solidFill>
                  <a:srgbClr val="2319F3"/>
                </a:solidFill>
                <a:latin typeface="Times New Roman" pitchFamily="18" charset="0"/>
                <a:cs typeface="Times New Roman" pitchFamily="18" charset="0"/>
              </a:rPr>
              <a:t>Увеличение охвата детей, обучающихся по дополнительным образовательным программам</a:t>
            </a:r>
          </a:p>
          <a:p>
            <a:pPr marL="408165" indent="-408165" defTabSz="653064">
              <a:buFont typeface="Wingdings" panose="05000000000000000000" pitchFamily="2" charset="2"/>
              <a:buChar char="Ø"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408165" indent="-408165" defTabSz="653064">
              <a:buFont typeface="Wingdings" panose="05000000000000000000" pitchFamily="2" charset="2"/>
              <a:buChar char="Ø"/>
            </a:pP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2678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10154</TotalTime>
  <Words>3814</Words>
  <Application>Microsoft Office PowerPoint</Application>
  <PresentationFormat>Экран (4:3)</PresentationFormat>
  <Paragraphs>1719</Paragraphs>
  <Slides>32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                Медаль «За особые  успехи в учении»</vt:lpstr>
      <vt:lpstr>Слайд 23</vt:lpstr>
      <vt:lpstr>Слайд 24</vt:lpstr>
      <vt:lpstr>ВОЕННО-ПАТРИОТИЧЕСКОЕ ВОСПИТАНИЕ</vt:lpstr>
      <vt:lpstr>Слайд 26</vt:lpstr>
      <vt:lpstr>Слайд 27</vt:lpstr>
      <vt:lpstr>Слайд 28</vt:lpstr>
      <vt:lpstr>Слайд 29</vt:lpstr>
      <vt:lpstr>Слайд 30</vt:lpstr>
      <vt:lpstr>Слайд 31</vt:lpstr>
      <vt:lpstr>Задачи на 2021 – 2022 гг.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LP.Leonteva</dc:creator>
  <cp:lastModifiedBy>User</cp:lastModifiedBy>
  <cp:revision>1040</cp:revision>
  <dcterms:created xsi:type="dcterms:W3CDTF">2013-12-24T04:22:41Z</dcterms:created>
  <dcterms:modified xsi:type="dcterms:W3CDTF">2021-08-25T07:16:26Z</dcterms:modified>
</cp:coreProperties>
</file>